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16256000" cy="9144000"/>
  <p:notesSz cx="9144000" cy="16256000"/>
  <p:embeddedFontLst>
    <p:embeddedFont>
      <p:font typeface="Liter" charset="-122" pitchFamily="34"/>
      <p:regular r:id="rId26"/>
    </p:embeddedFont>
    <p:embeddedFont>
      <p:font typeface="Quattrocento Sans" charset="-122" pitchFamily="34"/>
      <p:regular r:id="rId2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26" Type="http://schemas.openxmlformats.org/officeDocument/2006/relationships/font" Target="fonts/font1.fntdata"/><Relationship Id="rId27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77sqoiavo3qeg/mnt/agents/output/ia-bestiaire/images/6_Dark_tech_network_background_Images.png">    </p:cNvPr>
          <p:cNvPicPr>
            <a:picLocks noChangeAspect="1"/>
          </p:cNvPicPr>
          <p:nvPr/>
        </p:nvPicPr>
        <p:blipFill>
          <a:blip r:embed="rId1"/>
          <a:srcRect l="0" r="0" t="7784" b="7784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rotWithShape="1" flip="none">
            <a:gsLst>
              <a:gs pos="0">
                <a:srgbClr val="1E1B4B">
                  <a:alpha val="80000"/>
                </a:srgbClr>
              </a:gs>
              <a:gs pos="50000">
                <a:srgbClr val="1E1B4B">
                  <a:alpha val="90000"/>
                </a:srgbClr>
              </a:gs>
              <a:gs pos="100000">
                <a:srgbClr val="1E1B4B">
                  <a:alpha val="95000"/>
                </a:srgbClr>
              </a:gs>
            </a:gsLst>
            <a:lin ang="5400000" scaled="1"/>
          </a:gra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5969000" y="2286000"/>
            <a:ext cx="4318000" cy="457200"/>
          </a:xfrm>
          <a:prstGeom prst="roundRect">
            <a:avLst>
              <a:gd name="adj" fmla="val 50000"/>
            </a:avLst>
          </a:prstGeom>
          <a:solidFill>
            <a:srgbClr val="14B8A6">
              <a:alpha val="18824"/>
            </a:srgbClr>
          </a:solidFill>
          <a:ln w="12700">
            <a:solidFill>
              <a:srgbClr val="14B8A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969000" y="2286000"/>
            <a:ext cx="4318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00" spc="300" kern="0" dirty="0">
                <a:solidFill>
                  <a:srgbClr val="14B8A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RÉFÉRENTIEL DE CLASSIFICATION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1778000" y="3048000"/>
            <a:ext cx="12700000" cy="889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5200" spc="2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LE BESTIAIRE DE L'IA</a:t>
            </a:r>
            <a:endParaRPr lang="en-US" sz="5200" dirty="0"/>
          </a:p>
        </p:txBody>
      </p:sp>
      <p:sp>
        <p:nvSpPr>
          <p:cNvPr id="7" name="Shape 4"/>
          <p:cNvSpPr/>
          <p:nvPr/>
        </p:nvSpPr>
        <p:spPr>
          <a:xfrm>
            <a:off x="6858000" y="4127500"/>
            <a:ext cx="2540000" cy="38100"/>
          </a:xfrm>
          <a:prstGeom prst="rect">
            <a:avLst/>
          </a:prstGeom>
          <a:solidFill>
            <a:srgbClr val="14B8A6"/>
          </a:solidFill>
          <a:ln/>
        </p:spPr>
      </p:sp>
      <p:sp>
        <p:nvSpPr>
          <p:cNvPr id="8" name="Text 5"/>
          <p:cNvSpPr/>
          <p:nvPr/>
        </p:nvSpPr>
        <p:spPr>
          <a:xfrm>
            <a:off x="2413000" y="4381500"/>
            <a:ext cx="114300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CBD5E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Cartographie fonctionnelle et technique du bestiaire</a:t>
            </a:r>
            <a:endParaRPr lang="en-US" sz="2200" dirty="0"/>
          </a:p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CBD5E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l'Intelligence Artificielle</a:t>
            </a:r>
            <a:endParaRPr lang="en-US" sz="2200" dirty="0"/>
          </a:p>
        </p:txBody>
      </p:sp>
      <p:sp>
        <p:nvSpPr>
          <p:cNvPr id="9" name="Shape 6"/>
          <p:cNvSpPr/>
          <p:nvPr/>
        </p:nvSpPr>
        <p:spPr>
          <a:xfrm>
            <a:off x="762000" y="8382000"/>
            <a:ext cx="14732000" cy="12700"/>
          </a:xfrm>
          <a:prstGeom prst="rect">
            <a:avLst/>
          </a:prstGeom>
          <a:solidFill>
            <a:srgbClr val="FFFFFF">
              <a:alpha val="12549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762000" y="8509000"/>
            <a:ext cx="508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200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Guide décisionnel pour dirigeants</a:t>
            </a:r>
            <a:endParaRPr lang="en-US" sz="12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977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rotWithShape="1" flip="none">
            <a:gsLst>
              <a:gs pos="0">
                <a:srgbClr val="D97706"/>
              </a:gs>
              <a:gs pos="100000">
                <a:srgbClr val="B45309"/>
              </a:gs>
            </a:gsLst>
            <a:lin ang="8100000" scaled="1"/>
          </a:gradFill>
          <a:ln/>
        </p:spPr>
      </p:sp>
      <p:sp>
        <p:nvSpPr>
          <p:cNvPr id="3" name="Text 1"/>
          <p:cNvSpPr/>
          <p:nvPr/>
        </p:nvSpPr>
        <p:spPr>
          <a:xfrm>
            <a:off x="762000" y="1270000"/>
            <a:ext cx="5080000" cy="2159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lang="en-US" sz="14000" spc="2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04</a:t>
            </a:r>
            <a:endParaRPr lang="en-US" sz="14000" dirty="0"/>
          </a:p>
        </p:txBody>
      </p:sp>
      <p:sp>
        <p:nvSpPr>
          <p:cNvPr id="4" name="Text 2"/>
          <p:cNvSpPr/>
          <p:nvPr/>
        </p:nvSpPr>
        <p:spPr>
          <a:xfrm>
            <a:off x="762000" y="3556000"/>
            <a:ext cx="254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spc="3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CHAPITRE 04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762000" y="4064000"/>
            <a:ext cx="1016000" cy="50800"/>
          </a:xfrm>
          <a:prstGeom prst="rect">
            <a:avLst/>
          </a:prstGeom>
          <a:solidFill>
            <a:srgbClr val="FDE047"/>
          </a:solidFill>
          <a:ln/>
        </p:spPr>
      </p:sp>
      <p:sp>
        <p:nvSpPr>
          <p:cNvPr id="6" name="Text 4"/>
          <p:cNvSpPr/>
          <p:nvPr/>
        </p:nvSpPr>
        <p:spPr>
          <a:xfrm>
            <a:off x="762000" y="4318000"/>
            <a:ext cx="8890000" cy="16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lang="en-US" sz="4000" spc="1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Systèmes Sonores</a:t>
            </a:r>
            <a:endParaRPr lang="en-US" sz="4000" dirty="0"/>
          </a:p>
          <a:p>
            <a:pPr algn="l">
              <a:lnSpc>
                <a:spcPct val="130000"/>
              </a:lnSpc>
            </a:pPr>
            <a:r>
              <a:rPr lang="en-US" sz="4000" spc="1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et Musicaux</a:t>
            </a:r>
            <a:endParaRPr lang="en-US" sz="4000" dirty="0"/>
          </a:p>
        </p:txBody>
      </p:sp>
      <p:sp>
        <p:nvSpPr>
          <p:cNvPr id="7" name="Text 5"/>
          <p:cNvSpPr/>
          <p:nvPr/>
        </p:nvSpPr>
        <p:spPr>
          <a:xfrm>
            <a:off x="762000" y="6223000"/>
            <a:ext cx="7620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L'espèce hybride : séquençage et texture</a:t>
            </a:r>
            <a:endParaRPr lang="en-US" sz="2000" dirty="0"/>
          </a:p>
        </p:txBody>
      </p:sp>
      <p:sp>
        <p:nvSpPr>
          <p:cNvPr id="8" name="Shape 6"/>
          <p:cNvSpPr/>
          <p:nvPr/>
        </p:nvSpPr>
        <p:spPr>
          <a:xfrm>
            <a:off x="13335000" y="3556000"/>
            <a:ext cx="2032000" cy="2032000"/>
          </a:xfrm>
          <a:custGeom>
            <a:avLst/>
            <a:gdLst/>
            <a:ahLst/>
            <a:cxnLst/>
            <a:rect l="l" t="t" r="r" b="b"/>
            <a:pathLst>
              <a:path w="2032000" h="2032000">
                <a:moveTo>
                  <a:pt x="1857375" y="27781"/>
                </a:moveTo>
                <a:cubicBezTo>
                  <a:pt x="1887538" y="51991"/>
                  <a:pt x="1905000" y="88503"/>
                  <a:pt x="1905000" y="127000"/>
                </a:cubicBezTo>
                <a:lnTo>
                  <a:pt x="1905000" y="1333500"/>
                </a:lnTo>
                <a:cubicBezTo>
                  <a:pt x="1905000" y="1508919"/>
                  <a:pt x="1734344" y="1651000"/>
                  <a:pt x="1524000" y="1651000"/>
                </a:cubicBezTo>
                <a:cubicBezTo>
                  <a:pt x="1313656" y="1651000"/>
                  <a:pt x="1143000" y="1508919"/>
                  <a:pt x="1143000" y="1333500"/>
                </a:cubicBezTo>
                <a:cubicBezTo>
                  <a:pt x="1143000" y="1158081"/>
                  <a:pt x="1313656" y="1016000"/>
                  <a:pt x="1524000" y="1016000"/>
                </a:cubicBezTo>
                <a:cubicBezTo>
                  <a:pt x="1568450" y="1016000"/>
                  <a:pt x="1611313" y="1022350"/>
                  <a:pt x="1651000" y="1034256"/>
                </a:cubicBezTo>
                <a:lnTo>
                  <a:pt x="1651000" y="571103"/>
                </a:lnTo>
                <a:lnTo>
                  <a:pt x="762000" y="768747"/>
                </a:lnTo>
                <a:lnTo>
                  <a:pt x="762000" y="1587500"/>
                </a:lnTo>
                <a:cubicBezTo>
                  <a:pt x="762000" y="1762919"/>
                  <a:pt x="591344" y="1905000"/>
                  <a:pt x="381000" y="1905000"/>
                </a:cubicBezTo>
                <a:cubicBezTo>
                  <a:pt x="170656" y="1905000"/>
                  <a:pt x="0" y="1762919"/>
                  <a:pt x="0" y="1587500"/>
                </a:cubicBezTo>
                <a:cubicBezTo>
                  <a:pt x="0" y="1412081"/>
                  <a:pt x="170656" y="1270000"/>
                  <a:pt x="381000" y="1270000"/>
                </a:cubicBezTo>
                <a:cubicBezTo>
                  <a:pt x="425450" y="1270000"/>
                  <a:pt x="468313" y="1276350"/>
                  <a:pt x="508000" y="1288256"/>
                </a:cubicBezTo>
                <a:lnTo>
                  <a:pt x="508000" y="381000"/>
                </a:lnTo>
                <a:cubicBezTo>
                  <a:pt x="508000" y="321469"/>
                  <a:pt x="549275" y="269875"/>
                  <a:pt x="607616" y="257175"/>
                </a:cubicBezTo>
                <a:lnTo>
                  <a:pt x="1750616" y="3175"/>
                </a:lnTo>
                <a:cubicBezTo>
                  <a:pt x="1788319" y="-5159"/>
                  <a:pt x="1827609" y="3969"/>
                  <a:pt x="1857772" y="28178"/>
                </a:cubicBezTo>
                <a:close/>
              </a:path>
            </a:pathLst>
          </a:custGeom>
          <a:solidFill>
            <a:srgbClr val="FFFFFF">
              <a:alpha val="6275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14986000" y="8636000"/>
            <a:ext cx="762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A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76200"/>
          </a:xfrm>
          <a:prstGeom prst="rect">
            <a:avLst/>
          </a:prstGeom>
          <a:solidFill>
            <a:srgbClr val="D97706"/>
          </a:solidFill>
          <a:ln/>
        </p:spPr>
      </p:sp>
      <p:sp>
        <p:nvSpPr>
          <p:cNvPr id="3" name="Shape 1"/>
          <p:cNvSpPr/>
          <p:nvPr/>
        </p:nvSpPr>
        <p:spPr>
          <a:xfrm>
            <a:off x="762000" y="381000"/>
            <a:ext cx="1778000" cy="381000"/>
          </a:xfrm>
          <a:prstGeom prst="roundRect">
            <a:avLst>
              <a:gd name="adj" fmla="val 50000"/>
            </a:avLst>
          </a:prstGeom>
          <a:solidFill>
            <a:srgbClr val="D97706"/>
          </a:solidFill>
          <a:ln/>
        </p:spPr>
      </p:sp>
      <p:sp>
        <p:nvSpPr>
          <p:cNvPr id="4" name="Text 2"/>
          <p:cNvSpPr/>
          <p:nvPr/>
        </p:nvSpPr>
        <p:spPr>
          <a:xfrm>
            <a:off x="762000" y="381000"/>
            <a:ext cx="1778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00" spc="1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CHAPITRE 04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62000" y="1016000"/>
            <a:ext cx="889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000" spc="50" kern="0" dirty="0">
                <a:solidFill>
                  <a:srgbClr val="D9770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Le son exige séquençage et texture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762000" y="1676400"/>
            <a:ext cx="762000" cy="38100"/>
          </a:xfrm>
          <a:prstGeom prst="rect">
            <a:avLst/>
          </a:prstGeom>
          <a:solidFill>
            <a:srgbClr val="14B8A6"/>
          </a:solidFill>
          <a:ln/>
        </p:spPr>
      </p:sp>
      <p:sp>
        <p:nvSpPr>
          <p:cNvPr id="7" name="Shape 5"/>
          <p:cNvSpPr/>
          <p:nvPr/>
        </p:nvSpPr>
        <p:spPr>
          <a:xfrm>
            <a:off x="762000" y="2095500"/>
            <a:ext cx="6985000" cy="2921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25400" dir="5400000">
              <a:srgbClr val="000000">
                <a:alpha val="3137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762000" y="2095500"/>
            <a:ext cx="63500" cy="2921000"/>
          </a:xfrm>
          <a:prstGeom prst="rect">
            <a:avLst/>
          </a:prstGeom>
          <a:solidFill>
            <a:srgbClr val="D97706"/>
          </a:solidFill>
          <a:ln/>
        </p:spPr>
      </p:sp>
      <p:sp>
        <p:nvSpPr>
          <p:cNvPr id="9" name="Text 7"/>
          <p:cNvSpPr/>
          <p:nvPr/>
        </p:nvSpPr>
        <p:spPr>
          <a:xfrm>
            <a:off x="1079500" y="2260600"/>
            <a:ext cx="254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200" spc="200" kern="0" dirty="0">
                <a:solidFill>
                  <a:srgbClr val="D9770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ESPÈCE HYBRIDE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1079500" y="2667000"/>
            <a:ext cx="6413500" cy="21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 son est une structure complexe exigeant à la fois du </a:t>
            </a:r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séquençage</a:t>
            </a:r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(rythme) et de la </a:t>
            </a:r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texture</a:t>
            </a:r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(timbre).</a:t>
            </a:r>
            <a:endParaRPr lang="en-US" sz="1600" dirty="0"/>
          </a:p>
          <a:p>
            <a:pPr algn="l">
              <a:lnSpc>
                <a:spcPct val="160000"/>
              </a:lnSpc>
              <a:spcBef>
                <a:spcPts val="800"/>
              </a:spcBef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C'est une espèce hybride : elle utilise des </a:t>
            </a:r>
            <a:pPr algn="l">
              <a:lnSpc>
                <a:spcPct val="160000"/>
              </a:lnSpc>
              <a:spcBef>
                <a:spcPts val="800"/>
              </a:spcBef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tokens audio</a:t>
            </a:r>
            <a:pPr algn="l">
              <a:lnSpc>
                <a:spcPct val="160000"/>
              </a:lnSpc>
              <a:spcBef>
                <a:spcPts val="800"/>
              </a:spcBef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(fragments sonores assemblés comme des mots) combinés à des </a:t>
            </a:r>
            <a:pPr algn="l">
              <a:lnSpc>
                <a:spcPct val="160000"/>
              </a:lnSpc>
              <a:spcBef>
                <a:spcPts val="800"/>
              </a:spcBef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logiques de diffusion</a:t>
            </a:r>
            <a:pPr algn="l">
              <a:lnSpc>
                <a:spcPct val="160000"/>
              </a:lnSpc>
              <a:spcBef>
                <a:spcPts val="800"/>
              </a:spcBef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pour la clarté fréquentielle.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8128000" y="2095500"/>
            <a:ext cx="7366000" cy="2921000"/>
          </a:xfrm>
          <a:prstGeom prst="roundRect">
            <a:avLst>
              <a:gd name="adj" fmla="val 6000"/>
            </a:avLst>
          </a:prstGeom>
          <a:gradFill rotWithShape="1" flip="none">
            <a:gsLst>
              <a:gs pos="0">
                <a:srgbClr val="D97706">
                  <a:alpha val="8000"/>
                </a:srgbClr>
              </a:gs>
              <a:gs pos="100000">
                <a:srgbClr val="B45309">
                  <a:alpha val="8000"/>
                </a:srgbClr>
              </a:gs>
            </a:gsLst>
            <a:lin ang="8100000" scaled="1"/>
          </a:gradFill>
          <a:ln/>
        </p:spPr>
      </p:sp>
      <p:sp>
        <p:nvSpPr>
          <p:cNvPr id="12" name="Shape 10"/>
          <p:cNvSpPr/>
          <p:nvPr/>
        </p:nvSpPr>
        <p:spPr>
          <a:xfrm>
            <a:off x="8763000" y="24765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63500" y="95250"/>
                </a:moveTo>
                <a:cubicBezTo>
                  <a:pt x="63500" y="77688"/>
                  <a:pt x="77688" y="63500"/>
                  <a:pt x="95250" y="63500"/>
                </a:cubicBezTo>
                <a:lnTo>
                  <a:pt x="254000" y="63500"/>
                </a:lnTo>
                <a:cubicBezTo>
                  <a:pt x="271562" y="63500"/>
                  <a:pt x="285750" y="77688"/>
                  <a:pt x="285750" y="95250"/>
                </a:cubicBezTo>
                <a:lnTo>
                  <a:pt x="285750" y="381000"/>
                </a:lnTo>
                <a:lnTo>
                  <a:pt x="381000" y="381000"/>
                </a:lnTo>
                <a:lnTo>
                  <a:pt x="381000" y="254000"/>
                </a:lnTo>
                <a:cubicBezTo>
                  <a:pt x="381000" y="236438"/>
                  <a:pt x="395188" y="222250"/>
                  <a:pt x="412750" y="222250"/>
                </a:cubicBezTo>
                <a:lnTo>
                  <a:pt x="476250" y="222250"/>
                </a:lnTo>
                <a:cubicBezTo>
                  <a:pt x="493812" y="222250"/>
                  <a:pt x="508000" y="236438"/>
                  <a:pt x="508000" y="254000"/>
                </a:cubicBezTo>
                <a:cubicBezTo>
                  <a:pt x="508000" y="271562"/>
                  <a:pt x="493812" y="285750"/>
                  <a:pt x="476250" y="285750"/>
                </a:cubicBezTo>
                <a:lnTo>
                  <a:pt x="444500" y="285750"/>
                </a:lnTo>
                <a:lnTo>
                  <a:pt x="444500" y="412750"/>
                </a:lnTo>
                <a:cubicBezTo>
                  <a:pt x="444500" y="430312"/>
                  <a:pt x="430312" y="444500"/>
                  <a:pt x="412750" y="444500"/>
                </a:cubicBezTo>
                <a:lnTo>
                  <a:pt x="254000" y="444500"/>
                </a:lnTo>
                <a:cubicBezTo>
                  <a:pt x="236438" y="444500"/>
                  <a:pt x="222250" y="430312"/>
                  <a:pt x="222250" y="412750"/>
                </a:cubicBezTo>
                <a:lnTo>
                  <a:pt x="222250" y="127000"/>
                </a:lnTo>
                <a:lnTo>
                  <a:pt x="127000" y="127000"/>
                </a:lnTo>
                <a:lnTo>
                  <a:pt x="127000" y="254000"/>
                </a:lnTo>
                <a:cubicBezTo>
                  <a:pt x="127000" y="271562"/>
                  <a:pt x="112812" y="285750"/>
                  <a:pt x="95250" y="285750"/>
                </a:cubicBezTo>
                <a:lnTo>
                  <a:pt x="31750" y="285750"/>
                </a:lnTo>
                <a:cubicBezTo>
                  <a:pt x="14188" y="285750"/>
                  <a:pt x="0" y="271562"/>
                  <a:pt x="0" y="254000"/>
                </a:cubicBezTo>
                <a:cubicBezTo>
                  <a:pt x="0" y="236438"/>
                  <a:pt x="14188" y="222250"/>
                  <a:pt x="31750" y="222250"/>
                </a:cubicBezTo>
                <a:lnTo>
                  <a:pt x="63500" y="222250"/>
                </a:lnTo>
                <a:lnTo>
                  <a:pt x="63500" y="95250"/>
                </a:lnTo>
                <a:close/>
              </a:path>
            </a:pathLst>
          </a:custGeom>
          <a:solidFill>
            <a:srgbClr val="D97706"/>
          </a:solidFill>
          <a:ln/>
        </p:spPr>
      </p:sp>
      <p:sp>
        <p:nvSpPr>
          <p:cNvPr id="13" name="Text 11"/>
          <p:cNvSpPr/>
          <p:nvPr/>
        </p:nvSpPr>
        <p:spPr>
          <a:xfrm>
            <a:off x="9461500" y="2476500"/>
            <a:ext cx="254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b="1" dirty="0">
                <a:solidFill>
                  <a:srgbClr val="D9770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Tokens audio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8763000" y="3111500"/>
            <a:ext cx="6223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40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Fragments sonores assemblés séquentiellement comme des mots dans un LLM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11430000" y="37465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74171" y="38100"/>
                </a:moveTo>
                <a:cubicBezTo>
                  <a:pt x="174171" y="27563"/>
                  <a:pt x="164442" y="19050"/>
                  <a:pt x="152400" y="19050"/>
                </a:cubicBezTo>
                <a:cubicBezTo>
                  <a:pt x="140358" y="19050"/>
                  <a:pt x="130629" y="27563"/>
                  <a:pt x="130629" y="38100"/>
                </a:cubicBezTo>
                <a:lnTo>
                  <a:pt x="130629" y="133350"/>
                </a:lnTo>
                <a:lnTo>
                  <a:pt x="21771" y="133350"/>
                </a:lnTo>
                <a:cubicBezTo>
                  <a:pt x="9729" y="133350"/>
                  <a:pt x="0" y="141863"/>
                  <a:pt x="0" y="152400"/>
                </a:cubicBezTo>
                <a:cubicBezTo>
                  <a:pt x="0" y="162937"/>
                  <a:pt x="9729" y="171450"/>
                  <a:pt x="21771" y="171450"/>
                </a:cubicBezTo>
                <a:lnTo>
                  <a:pt x="130629" y="171450"/>
                </a:lnTo>
                <a:lnTo>
                  <a:pt x="130629" y="266700"/>
                </a:lnTo>
                <a:cubicBezTo>
                  <a:pt x="130629" y="277237"/>
                  <a:pt x="140358" y="285750"/>
                  <a:pt x="152400" y="285750"/>
                </a:cubicBezTo>
                <a:cubicBezTo>
                  <a:pt x="164442" y="285750"/>
                  <a:pt x="174171" y="277237"/>
                  <a:pt x="174171" y="266700"/>
                </a:cubicBezTo>
                <a:lnTo>
                  <a:pt x="174171" y="171450"/>
                </a:lnTo>
                <a:lnTo>
                  <a:pt x="283029" y="171450"/>
                </a:lnTo>
                <a:cubicBezTo>
                  <a:pt x="295071" y="171450"/>
                  <a:pt x="304800" y="162937"/>
                  <a:pt x="304800" y="152400"/>
                </a:cubicBezTo>
                <a:cubicBezTo>
                  <a:pt x="304800" y="141863"/>
                  <a:pt x="295071" y="133350"/>
                  <a:pt x="283029" y="133350"/>
                </a:cubicBezTo>
                <a:lnTo>
                  <a:pt x="174171" y="133350"/>
                </a:lnTo>
                <a:lnTo>
                  <a:pt x="174171" y="38100"/>
                </a:lnTo>
                <a:close/>
              </a:path>
            </a:pathLst>
          </a:custGeom>
          <a:solidFill>
            <a:srgbClr val="D97706"/>
          </a:solidFill>
          <a:ln/>
        </p:spPr>
      </p:sp>
      <p:sp>
        <p:nvSpPr>
          <p:cNvPr id="16" name="Shape 14"/>
          <p:cNvSpPr/>
          <p:nvPr/>
        </p:nvSpPr>
        <p:spPr>
          <a:xfrm>
            <a:off x="8763000" y="41910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31750" y="63500"/>
                </a:moveTo>
                <a:cubicBezTo>
                  <a:pt x="14188" y="63500"/>
                  <a:pt x="0" y="77688"/>
                  <a:pt x="0" y="95250"/>
                </a:cubicBezTo>
                <a:cubicBezTo>
                  <a:pt x="0" y="112812"/>
                  <a:pt x="14188" y="127000"/>
                  <a:pt x="31750" y="127000"/>
                </a:cubicBezTo>
                <a:lnTo>
                  <a:pt x="117773" y="127000"/>
                </a:lnTo>
                <a:cubicBezTo>
                  <a:pt x="129977" y="155079"/>
                  <a:pt x="157956" y="174625"/>
                  <a:pt x="190500" y="174625"/>
                </a:cubicBezTo>
                <a:cubicBezTo>
                  <a:pt x="223044" y="174625"/>
                  <a:pt x="251023" y="155079"/>
                  <a:pt x="263227" y="127000"/>
                </a:cubicBezTo>
                <a:lnTo>
                  <a:pt x="476250" y="127000"/>
                </a:lnTo>
                <a:cubicBezTo>
                  <a:pt x="493812" y="127000"/>
                  <a:pt x="508000" y="112812"/>
                  <a:pt x="508000" y="95250"/>
                </a:cubicBezTo>
                <a:cubicBezTo>
                  <a:pt x="508000" y="77688"/>
                  <a:pt x="493812" y="63500"/>
                  <a:pt x="476250" y="63500"/>
                </a:cubicBezTo>
                <a:lnTo>
                  <a:pt x="263227" y="63500"/>
                </a:lnTo>
                <a:cubicBezTo>
                  <a:pt x="251023" y="35421"/>
                  <a:pt x="223044" y="15875"/>
                  <a:pt x="190500" y="15875"/>
                </a:cubicBezTo>
                <a:cubicBezTo>
                  <a:pt x="157956" y="15875"/>
                  <a:pt x="129977" y="35421"/>
                  <a:pt x="117773" y="63500"/>
                </a:cubicBezTo>
                <a:lnTo>
                  <a:pt x="31750" y="63500"/>
                </a:lnTo>
                <a:close/>
                <a:moveTo>
                  <a:pt x="31750" y="222250"/>
                </a:moveTo>
                <a:cubicBezTo>
                  <a:pt x="14188" y="222250"/>
                  <a:pt x="0" y="236438"/>
                  <a:pt x="0" y="254000"/>
                </a:cubicBezTo>
                <a:cubicBezTo>
                  <a:pt x="0" y="271562"/>
                  <a:pt x="14188" y="285750"/>
                  <a:pt x="31750" y="285750"/>
                </a:cubicBezTo>
                <a:lnTo>
                  <a:pt x="276523" y="285750"/>
                </a:lnTo>
                <a:cubicBezTo>
                  <a:pt x="288727" y="313829"/>
                  <a:pt x="316706" y="333375"/>
                  <a:pt x="349250" y="333375"/>
                </a:cubicBezTo>
                <a:cubicBezTo>
                  <a:pt x="381794" y="333375"/>
                  <a:pt x="409773" y="313829"/>
                  <a:pt x="421977" y="285750"/>
                </a:cubicBezTo>
                <a:lnTo>
                  <a:pt x="476250" y="285750"/>
                </a:lnTo>
                <a:cubicBezTo>
                  <a:pt x="493812" y="285750"/>
                  <a:pt x="508000" y="271562"/>
                  <a:pt x="508000" y="254000"/>
                </a:cubicBezTo>
                <a:cubicBezTo>
                  <a:pt x="508000" y="236438"/>
                  <a:pt x="493812" y="222250"/>
                  <a:pt x="476250" y="222250"/>
                </a:cubicBezTo>
                <a:lnTo>
                  <a:pt x="421977" y="222250"/>
                </a:lnTo>
                <a:cubicBezTo>
                  <a:pt x="409773" y="194171"/>
                  <a:pt x="381794" y="174625"/>
                  <a:pt x="349250" y="174625"/>
                </a:cubicBezTo>
                <a:cubicBezTo>
                  <a:pt x="316706" y="174625"/>
                  <a:pt x="288727" y="194171"/>
                  <a:pt x="276523" y="222250"/>
                </a:cubicBezTo>
                <a:lnTo>
                  <a:pt x="31750" y="222250"/>
                </a:lnTo>
                <a:close/>
                <a:moveTo>
                  <a:pt x="31750" y="381000"/>
                </a:moveTo>
                <a:cubicBezTo>
                  <a:pt x="14188" y="381000"/>
                  <a:pt x="0" y="395188"/>
                  <a:pt x="0" y="412750"/>
                </a:cubicBezTo>
                <a:cubicBezTo>
                  <a:pt x="0" y="430312"/>
                  <a:pt x="14188" y="444500"/>
                  <a:pt x="31750" y="444500"/>
                </a:cubicBezTo>
                <a:lnTo>
                  <a:pt x="86023" y="444500"/>
                </a:lnTo>
                <a:cubicBezTo>
                  <a:pt x="98227" y="472579"/>
                  <a:pt x="126206" y="492125"/>
                  <a:pt x="158750" y="492125"/>
                </a:cubicBezTo>
                <a:cubicBezTo>
                  <a:pt x="191294" y="492125"/>
                  <a:pt x="219273" y="472579"/>
                  <a:pt x="231477" y="444500"/>
                </a:cubicBezTo>
                <a:lnTo>
                  <a:pt x="476250" y="444500"/>
                </a:lnTo>
                <a:cubicBezTo>
                  <a:pt x="493812" y="444500"/>
                  <a:pt x="508000" y="430312"/>
                  <a:pt x="508000" y="412750"/>
                </a:cubicBezTo>
                <a:cubicBezTo>
                  <a:pt x="508000" y="395188"/>
                  <a:pt x="493812" y="381000"/>
                  <a:pt x="476250" y="381000"/>
                </a:cubicBezTo>
                <a:lnTo>
                  <a:pt x="231477" y="381000"/>
                </a:lnTo>
                <a:cubicBezTo>
                  <a:pt x="219273" y="352921"/>
                  <a:pt x="191294" y="333375"/>
                  <a:pt x="158750" y="333375"/>
                </a:cubicBezTo>
                <a:cubicBezTo>
                  <a:pt x="126206" y="333375"/>
                  <a:pt x="98227" y="352921"/>
                  <a:pt x="86023" y="381000"/>
                </a:cubicBezTo>
                <a:lnTo>
                  <a:pt x="31750" y="381000"/>
                </a:lnTo>
                <a:close/>
              </a:path>
            </a:pathLst>
          </a:custGeom>
          <a:solidFill>
            <a:srgbClr val="D97706"/>
          </a:solidFill>
          <a:ln/>
        </p:spPr>
      </p:sp>
      <p:sp>
        <p:nvSpPr>
          <p:cNvPr id="17" name="Text 15"/>
          <p:cNvSpPr/>
          <p:nvPr/>
        </p:nvSpPr>
        <p:spPr>
          <a:xfrm>
            <a:off x="9461500" y="4191000"/>
            <a:ext cx="3175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b="1" dirty="0">
                <a:solidFill>
                  <a:srgbClr val="D9770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Diffusion fréquentielle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8763000" y="4699000"/>
            <a:ext cx="622300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40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Logique de débruitage pour la clarté et la qualité du signal sonore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762000" y="5397500"/>
            <a:ext cx="14732000" cy="2540000"/>
          </a:xfrm>
          <a:prstGeom prst="roundRect">
            <a:avLst>
              <a:gd name="adj" fmla="val 5000"/>
            </a:avLst>
          </a:prstGeom>
          <a:solidFill>
            <a:srgbClr val="1E1B4B"/>
          </a:solidFill>
          <a:ln/>
        </p:spPr>
      </p:sp>
      <p:sp>
        <p:nvSpPr>
          <p:cNvPr id="20" name="Shape 18"/>
          <p:cNvSpPr/>
          <p:nvPr/>
        </p:nvSpPr>
        <p:spPr>
          <a:xfrm>
            <a:off x="1079500" y="5651500"/>
            <a:ext cx="2286000" cy="355600"/>
          </a:xfrm>
          <a:prstGeom prst="roundRect">
            <a:avLst>
              <a:gd name="adj" fmla="val 50000"/>
            </a:avLst>
          </a:prstGeom>
          <a:solidFill>
            <a:srgbClr val="14B8A6"/>
          </a:solidFill>
          <a:ln/>
        </p:spPr>
      </p:sp>
      <p:sp>
        <p:nvSpPr>
          <p:cNvPr id="21" name="Text 19"/>
          <p:cNvSpPr/>
          <p:nvPr/>
        </p:nvSpPr>
        <p:spPr>
          <a:xfrm>
            <a:off x="1079500" y="5651500"/>
            <a:ext cx="2286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100" spc="200" kern="0" dirty="0">
                <a:solidFill>
                  <a:srgbClr val="1E1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RUPTURE MAJEURE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1079500" y="6159500"/>
            <a:ext cx="6350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2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Le Real Time (vocal en temps réel)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1079500" y="6667500"/>
            <a:ext cx="140970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CBD5E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Les tokens sonores transitent </a:t>
            </a:r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CBD5E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directement</a:t>
            </a:r>
            <a:pPr algn="l">
              <a:lnSpc>
                <a:spcPct val="160000"/>
              </a:lnSpc>
            </a:pPr>
            <a:r>
              <a:rPr lang="en-US" sz="1600" dirty="0">
                <a:solidFill>
                  <a:srgbClr val="CBD5E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entre l'utilisateur et le modèle. En éliminant la couche intermédiaire de conversion "Text-to-Speech", on réduit la latence et on permet </a:t>
            </a:r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CBD5E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l'interruption naturelle</a:t>
            </a:r>
            <a:pPr algn="l">
              <a:lnSpc>
                <a:spcPct val="160000"/>
              </a:lnSpc>
            </a:pPr>
            <a:r>
              <a:rPr lang="en-US" sz="1600" dirty="0">
                <a:solidFill>
                  <a:srgbClr val="CBD5E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 l'IA, rendant l'échange véritablement fluide.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762000" y="8382000"/>
            <a:ext cx="14732000" cy="12700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25" name="Text 23"/>
          <p:cNvSpPr/>
          <p:nvPr/>
        </p:nvSpPr>
        <p:spPr>
          <a:xfrm>
            <a:off x="14986000" y="8509000"/>
            <a:ext cx="762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2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64E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77sqoiavo3qeg/mnt/agents/output/ia-bestiaire/images/8_The_Humanoid_Robotics_Revolutio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620000" y="0"/>
            <a:ext cx="8636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620000" y="0"/>
            <a:ext cx="8636000" cy="9144000"/>
          </a:xfrm>
          <a:prstGeom prst="rect">
            <a:avLst/>
          </a:prstGeom>
          <a:gradFill rotWithShape="1" flip="none">
            <a:gsLst>
              <a:gs pos="0">
                <a:srgbClr val="064E3B">
                  <a:alpha val="96000"/>
                </a:srgbClr>
              </a:gs>
              <a:gs pos="30000">
                <a:srgbClr val="064E3B">
                  <a:alpha val="75000"/>
                </a:srgbClr>
              </a:gs>
              <a:gs pos="100000">
                <a:srgbClr val="064E3B">
                  <a:alpha val="2500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0" y="0"/>
            <a:ext cx="8255000" cy="9144000"/>
          </a:xfrm>
          <a:prstGeom prst="rect">
            <a:avLst/>
          </a:prstGeom>
          <a:gradFill rotWithShape="1" flip="none">
            <a:gsLst>
              <a:gs pos="0">
                <a:srgbClr val="064E3B"/>
              </a:gs>
              <a:gs pos="100000">
                <a:srgbClr val="059669"/>
              </a:gs>
            </a:gsLst>
            <a:lin ang="0" scaled="1"/>
          </a:gradFill>
          <a:ln/>
        </p:spPr>
      </p:sp>
      <p:sp>
        <p:nvSpPr>
          <p:cNvPr id="5" name="Text 2"/>
          <p:cNvSpPr/>
          <p:nvPr/>
        </p:nvSpPr>
        <p:spPr>
          <a:xfrm>
            <a:off x="762000" y="1270000"/>
            <a:ext cx="5080000" cy="2159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lang="en-US" sz="14000" spc="2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05</a:t>
            </a:r>
            <a:endParaRPr lang="en-US" sz="14000" dirty="0"/>
          </a:p>
        </p:txBody>
      </p:sp>
      <p:sp>
        <p:nvSpPr>
          <p:cNvPr id="6" name="Text 3"/>
          <p:cNvSpPr/>
          <p:nvPr/>
        </p:nvSpPr>
        <p:spPr>
          <a:xfrm>
            <a:off x="762000" y="3556000"/>
            <a:ext cx="254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spc="3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CHAPITRE 05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762000" y="4064000"/>
            <a:ext cx="1016000" cy="50800"/>
          </a:xfrm>
          <a:prstGeom prst="rect">
            <a:avLst/>
          </a:prstGeom>
          <a:solidFill>
            <a:srgbClr val="34D399"/>
          </a:solidFill>
          <a:ln/>
        </p:spPr>
      </p:sp>
      <p:sp>
        <p:nvSpPr>
          <p:cNvPr id="8" name="Text 5"/>
          <p:cNvSpPr/>
          <p:nvPr/>
        </p:nvSpPr>
        <p:spPr>
          <a:xfrm>
            <a:off x="762000" y="4318000"/>
            <a:ext cx="6985000" cy="16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lang="en-US" sz="4000" spc="1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Multimodal</a:t>
            </a:r>
            <a:endParaRPr lang="en-US" sz="4000" dirty="0"/>
          </a:p>
          <a:p>
            <a:pPr algn="l">
              <a:lnSpc>
                <a:spcPct val="130000"/>
              </a:lnSpc>
            </a:pPr>
            <a:r>
              <a:rPr lang="en-US" sz="4000" spc="1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et Robotique (VLA)</a:t>
            </a:r>
            <a:endParaRPr lang="en-US" sz="4000" dirty="0"/>
          </a:p>
        </p:txBody>
      </p:sp>
      <p:sp>
        <p:nvSpPr>
          <p:cNvPr id="9" name="Text 6"/>
          <p:cNvSpPr/>
          <p:nvPr/>
        </p:nvSpPr>
        <p:spPr>
          <a:xfrm>
            <a:off x="762000" y="6223000"/>
            <a:ext cx="6350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L'agrégation des compétences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14986000" y="8636000"/>
            <a:ext cx="762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A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76200"/>
          </a:xfrm>
          <a:prstGeom prst="rect">
            <a:avLst/>
          </a:prstGeom>
          <a:solidFill>
            <a:srgbClr val="059669"/>
          </a:solidFill>
          <a:ln/>
        </p:spPr>
      </p:sp>
      <p:sp>
        <p:nvSpPr>
          <p:cNvPr id="3" name="Shape 1"/>
          <p:cNvSpPr/>
          <p:nvPr/>
        </p:nvSpPr>
        <p:spPr>
          <a:xfrm>
            <a:off x="762000" y="381000"/>
            <a:ext cx="1778000" cy="381000"/>
          </a:xfrm>
          <a:prstGeom prst="roundRect">
            <a:avLst>
              <a:gd name="adj" fmla="val 50000"/>
            </a:avLst>
          </a:prstGeom>
          <a:solidFill>
            <a:srgbClr val="059669"/>
          </a:solidFill>
          <a:ln/>
        </p:spPr>
      </p:sp>
      <p:sp>
        <p:nvSpPr>
          <p:cNvPr id="4" name="Text 2"/>
          <p:cNvSpPr/>
          <p:nvPr/>
        </p:nvSpPr>
        <p:spPr>
          <a:xfrm>
            <a:off x="762000" y="381000"/>
            <a:ext cx="1778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00" spc="1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CHAPITRE 05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62000" y="1016000"/>
            <a:ext cx="889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000" spc="50" kern="0" dirty="0">
                <a:solidFill>
                  <a:srgbClr val="05966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VLA — Vision, Language, Action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762000" y="1676400"/>
            <a:ext cx="762000" cy="38100"/>
          </a:xfrm>
          <a:prstGeom prst="rect">
            <a:avLst/>
          </a:prstGeom>
          <a:solidFill>
            <a:srgbClr val="14B8A6"/>
          </a:solidFill>
          <a:ln/>
        </p:spPr>
      </p:sp>
      <p:sp>
        <p:nvSpPr>
          <p:cNvPr id="7" name="Shape 5"/>
          <p:cNvSpPr/>
          <p:nvPr/>
        </p:nvSpPr>
        <p:spPr>
          <a:xfrm>
            <a:off x="762000" y="2032000"/>
            <a:ext cx="14732000" cy="762000"/>
          </a:xfrm>
          <a:prstGeom prst="roundRect">
            <a:avLst>
              <a:gd name="adj" fmla="val 5000"/>
            </a:avLst>
          </a:prstGeom>
          <a:solidFill>
            <a:srgbClr val="059669">
              <a:alpha val="8235"/>
            </a:srgbClr>
          </a:solidFill>
          <a:ln w="12700">
            <a:solidFill>
              <a:srgbClr val="059669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1016000" y="21844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309986" y="304800"/>
                </a:moveTo>
                <a:cubicBezTo>
                  <a:pt x="317712" y="287099"/>
                  <a:pt x="333163" y="271066"/>
                  <a:pt x="350626" y="257254"/>
                </a:cubicBezTo>
                <a:cubicBezTo>
                  <a:pt x="385233" y="229949"/>
                  <a:pt x="406400" y="193040"/>
                  <a:pt x="406400" y="152400"/>
                </a:cubicBezTo>
                <a:cubicBezTo>
                  <a:pt x="406400" y="68263"/>
                  <a:pt x="315383" y="0"/>
                  <a:pt x="203200" y="0"/>
                </a:cubicBezTo>
                <a:cubicBezTo>
                  <a:pt x="91017" y="0"/>
                  <a:pt x="0" y="68263"/>
                  <a:pt x="0" y="152400"/>
                </a:cubicBezTo>
                <a:cubicBezTo>
                  <a:pt x="0" y="193040"/>
                  <a:pt x="21167" y="229949"/>
                  <a:pt x="55774" y="257254"/>
                </a:cubicBezTo>
                <a:cubicBezTo>
                  <a:pt x="73237" y="271066"/>
                  <a:pt x="88794" y="287099"/>
                  <a:pt x="96414" y="304800"/>
                </a:cubicBezTo>
                <a:lnTo>
                  <a:pt x="309880" y="304800"/>
                </a:lnTo>
                <a:close/>
                <a:moveTo>
                  <a:pt x="304800" y="342900"/>
                </a:moveTo>
                <a:lnTo>
                  <a:pt x="101600" y="342900"/>
                </a:lnTo>
                <a:lnTo>
                  <a:pt x="101600" y="355600"/>
                </a:lnTo>
                <a:cubicBezTo>
                  <a:pt x="101600" y="390684"/>
                  <a:pt x="139488" y="419100"/>
                  <a:pt x="186267" y="419100"/>
                </a:cubicBezTo>
                <a:lnTo>
                  <a:pt x="220133" y="419100"/>
                </a:lnTo>
                <a:cubicBezTo>
                  <a:pt x="266912" y="419100"/>
                  <a:pt x="304800" y="390684"/>
                  <a:pt x="304800" y="355600"/>
                </a:cubicBezTo>
                <a:lnTo>
                  <a:pt x="304800" y="342900"/>
                </a:lnTo>
                <a:close/>
                <a:moveTo>
                  <a:pt x="194733" y="88900"/>
                </a:moveTo>
                <a:cubicBezTo>
                  <a:pt x="152612" y="88900"/>
                  <a:pt x="118533" y="114459"/>
                  <a:pt x="118533" y="146050"/>
                </a:cubicBezTo>
                <a:cubicBezTo>
                  <a:pt x="118533" y="156607"/>
                  <a:pt x="107209" y="165100"/>
                  <a:pt x="93133" y="165100"/>
                </a:cubicBezTo>
                <a:cubicBezTo>
                  <a:pt x="79058" y="165100"/>
                  <a:pt x="67733" y="156607"/>
                  <a:pt x="67733" y="146050"/>
                </a:cubicBezTo>
                <a:cubicBezTo>
                  <a:pt x="67733" y="93424"/>
                  <a:pt x="124566" y="50800"/>
                  <a:pt x="194733" y="50800"/>
                </a:cubicBezTo>
                <a:cubicBezTo>
                  <a:pt x="208809" y="50800"/>
                  <a:pt x="220133" y="59293"/>
                  <a:pt x="220133" y="69850"/>
                </a:cubicBezTo>
                <a:cubicBezTo>
                  <a:pt x="220133" y="80407"/>
                  <a:pt x="208809" y="88900"/>
                  <a:pt x="194733" y="88900"/>
                </a:cubicBezTo>
                <a:close/>
              </a:path>
            </a:pathLst>
          </a:custGeom>
          <a:solidFill>
            <a:srgbClr val="059669"/>
          </a:solidFill>
          <a:ln/>
        </p:spPr>
      </p:sp>
      <p:sp>
        <p:nvSpPr>
          <p:cNvPr id="9" name="Text 7"/>
          <p:cNvSpPr/>
          <p:nvPr/>
        </p:nvSpPr>
        <p:spPr>
          <a:xfrm>
            <a:off x="1587500" y="2032000"/>
            <a:ext cx="136525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Impératif</a:t>
            </a:r>
            <a:pPr algn="l">
              <a:lnSpc>
                <a:spcPct val="15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: distinguer l'</a:t>
            </a:r>
            <a:pPr algn="l">
              <a:lnSpc>
                <a:spcPct val="15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interface</a:t>
            </a:r>
            <a:pPr algn="l">
              <a:lnSpc>
                <a:spcPct val="15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(le "wrapper" comme ChatGPT) du </a:t>
            </a:r>
            <a:pPr algn="l">
              <a:lnSpc>
                <a:spcPct val="15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modèle</a:t>
            </a:r>
            <a:pPr algn="l">
              <a:lnSpc>
                <a:spcPct val="15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sous-jacent.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62000" y="3175000"/>
            <a:ext cx="635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b="1" dirty="0">
                <a:solidFill>
                  <a:srgbClr val="05966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 multimodalité = orchestration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762000" y="3683000"/>
            <a:ext cx="6985000" cy="12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multimodalité est souvent une </a:t>
            </a:r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orchestration de modèles spécialisés</a:t>
            </a:r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Un LLM comprend votre demande et rédige un prompt optimisé qu'il envoie à un modèle d'image.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762000" y="5016500"/>
            <a:ext cx="3810000" cy="457200"/>
          </a:xfrm>
          <a:prstGeom prst="roundRect">
            <a:avLst>
              <a:gd name="adj" fmla="val 50000"/>
            </a:avLst>
          </a:prstGeom>
          <a:solidFill>
            <a:srgbClr val="F3F4F6"/>
          </a:solidFill>
          <a:ln/>
        </p:spPr>
      </p:sp>
      <p:sp>
        <p:nvSpPr>
          <p:cNvPr id="13" name="Text 11"/>
          <p:cNvSpPr/>
          <p:nvPr/>
        </p:nvSpPr>
        <p:spPr>
          <a:xfrm>
            <a:off x="952500" y="5016500"/>
            <a:ext cx="3556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Ex: Mistral × Black Forest Lab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8382000" y="3175000"/>
            <a:ext cx="7112000" cy="2413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25400" dir="5400000">
              <a:srgbClr val="000000">
                <a:alpha val="3137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8636000" y="3302000"/>
            <a:ext cx="6604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spc="100" kern="0" dirty="0">
                <a:solidFill>
                  <a:srgbClr val="05966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MODÈLE VLA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8763000" y="38735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25400"/>
                </a:moveTo>
                <a:cubicBezTo>
                  <a:pt x="146191" y="25400"/>
                  <a:pt x="100542" y="54610"/>
                  <a:pt x="67310" y="89376"/>
                </a:cubicBezTo>
                <a:cubicBezTo>
                  <a:pt x="34290" y="123904"/>
                  <a:pt x="12206" y="165100"/>
                  <a:pt x="1693" y="193437"/>
                </a:cubicBezTo>
                <a:cubicBezTo>
                  <a:pt x="-635" y="199708"/>
                  <a:pt x="-635" y="206692"/>
                  <a:pt x="1693" y="212963"/>
                </a:cubicBezTo>
                <a:cubicBezTo>
                  <a:pt x="12206" y="241300"/>
                  <a:pt x="34290" y="282575"/>
                  <a:pt x="67310" y="317024"/>
                </a:cubicBezTo>
                <a:cubicBezTo>
                  <a:pt x="100542" y="351711"/>
                  <a:pt x="146191" y="381000"/>
                  <a:pt x="203200" y="381000"/>
                </a:cubicBezTo>
                <a:cubicBezTo>
                  <a:pt x="260209" y="381000"/>
                  <a:pt x="305858" y="351790"/>
                  <a:pt x="339090" y="317024"/>
                </a:cubicBezTo>
                <a:cubicBezTo>
                  <a:pt x="372110" y="282496"/>
                  <a:pt x="394194" y="241300"/>
                  <a:pt x="404707" y="212963"/>
                </a:cubicBezTo>
                <a:cubicBezTo>
                  <a:pt x="407035" y="206692"/>
                  <a:pt x="407035" y="199707"/>
                  <a:pt x="404707" y="193437"/>
                </a:cubicBezTo>
                <a:cubicBezTo>
                  <a:pt x="394194" y="165100"/>
                  <a:pt x="372110" y="123825"/>
                  <a:pt x="339090" y="89376"/>
                </a:cubicBezTo>
                <a:cubicBezTo>
                  <a:pt x="305858" y="54689"/>
                  <a:pt x="260209" y="25400"/>
                  <a:pt x="203200" y="25400"/>
                </a:cubicBezTo>
                <a:close/>
                <a:moveTo>
                  <a:pt x="101600" y="203200"/>
                </a:moveTo>
                <a:cubicBezTo>
                  <a:pt x="101600" y="140116"/>
                  <a:pt x="147125" y="88900"/>
                  <a:pt x="203200" y="88900"/>
                </a:cubicBezTo>
                <a:cubicBezTo>
                  <a:pt x="259275" y="88900"/>
                  <a:pt x="304800" y="140116"/>
                  <a:pt x="304800" y="203200"/>
                </a:cubicBezTo>
                <a:cubicBezTo>
                  <a:pt x="304800" y="266284"/>
                  <a:pt x="259275" y="317500"/>
                  <a:pt x="203200" y="317500"/>
                </a:cubicBezTo>
                <a:cubicBezTo>
                  <a:pt x="147125" y="317500"/>
                  <a:pt x="101600" y="266284"/>
                  <a:pt x="101600" y="203200"/>
                </a:cubicBezTo>
                <a:close/>
                <a:moveTo>
                  <a:pt x="203200" y="152400"/>
                </a:moveTo>
                <a:cubicBezTo>
                  <a:pt x="203200" y="180419"/>
                  <a:pt x="182951" y="203200"/>
                  <a:pt x="158044" y="203200"/>
                </a:cubicBezTo>
                <a:cubicBezTo>
                  <a:pt x="149931" y="203200"/>
                  <a:pt x="142311" y="200819"/>
                  <a:pt x="135678" y="196533"/>
                </a:cubicBezTo>
                <a:cubicBezTo>
                  <a:pt x="134973" y="205184"/>
                  <a:pt x="135608" y="214074"/>
                  <a:pt x="137724" y="222885"/>
                </a:cubicBezTo>
                <a:cubicBezTo>
                  <a:pt x="147391" y="263525"/>
                  <a:pt x="184573" y="287655"/>
                  <a:pt x="220698" y="276781"/>
                </a:cubicBezTo>
                <a:cubicBezTo>
                  <a:pt x="256822" y="265906"/>
                  <a:pt x="278271" y="224076"/>
                  <a:pt x="268605" y="183436"/>
                </a:cubicBezTo>
                <a:cubicBezTo>
                  <a:pt x="259997" y="147161"/>
                  <a:pt x="229447" y="124063"/>
                  <a:pt x="197273" y="127238"/>
                </a:cubicBezTo>
                <a:cubicBezTo>
                  <a:pt x="201013" y="134620"/>
                  <a:pt x="203200" y="143193"/>
                  <a:pt x="203200" y="152400"/>
                </a:cubicBezTo>
                <a:close/>
              </a:path>
            </a:pathLst>
          </a:custGeom>
          <a:solidFill>
            <a:srgbClr val="059669"/>
          </a:solidFill>
          <a:ln/>
        </p:spPr>
      </p:sp>
      <p:sp>
        <p:nvSpPr>
          <p:cNvPr id="17" name="Text 15"/>
          <p:cNvSpPr/>
          <p:nvPr/>
        </p:nvSpPr>
        <p:spPr>
          <a:xfrm>
            <a:off x="9296400" y="3873500"/>
            <a:ext cx="1905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5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Vision</a:t>
            </a:r>
            <a:endParaRPr lang="en-US" sz="1500" dirty="0"/>
          </a:p>
        </p:txBody>
      </p:sp>
      <p:sp>
        <p:nvSpPr>
          <p:cNvPr id="18" name="Shape 16"/>
          <p:cNvSpPr/>
          <p:nvPr/>
        </p:nvSpPr>
        <p:spPr>
          <a:xfrm>
            <a:off x="8763000" y="43815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112889" y="0"/>
                </a:moveTo>
                <a:cubicBezTo>
                  <a:pt x="125377" y="0"/>
                  <a:pt x="135467" y="11351"/>
                  <a:pt x="135467" y="25400"/>
                </a:cubicBezTo>
                <a:lnTo>
                  <a:pt x="135467" y="50800"/>
                </a:lnTo>
                <a:lnTo>
                  <a:pt x="225778" y="50800"/>
                </a:lnTo>
                <a:cubicBezTo>
                  <a:pt x="238266" y="50800"/>
                  <a:pt x="248356" y="62151"/>
                  <a:pt x="248356" y="76200"/>
                </a:cubicBezTo>
                <a:cubicBezTo>
                  <a:pt x="248356" y="90249"/>
                  <a:pt x="238266" y="101600"/>
                  <a:pt x="225778" y="101600"/>
                </a:cubicBezTo>
                <a:lnTo>
                  <a:pt x="219004" y="101600"/>
                </a:lnTo>
                <a:lnTo>
                  <a:pt x="213078" y="119936"/>
                </a:lnTo>
                <a:cubicBezTo>
                  <a:pt x="201507" y="155813"/>
                  <a:pt x="184079" y="188595"/>
                  <a:pt x="162137" y="216773"/>
                </a:cubicBezTo>
                <a:cubicBezTo>
                  <a:pt x="172156" y="223758"/>
                  <a:pt x="182598" y="229949"/>
                  <a:pt x="193463" y="235426"/>
                </a:cubicBezTo>
                <a:lnTo>
                  <a:pt x="229023" y="253206"/>
                </a:lnTo>
                <a:lnTo>
                  <a:pt x="272909" y="142081"/>
                </a:lnTo>
                <a:cubicBezTo>
                  <a:pt x="276507" y="132874"/>
                  <a:pt x="284621" y="127000"/>
                  <a:pt x="293511" y="127000"/>
                </a:cubicBezTo>
                <a:cubicBezTo>
                  <a:pt x="302401" y="127000"/>
                  <a:pt x="310515" y="132874"/>
                  <a:pt x="314113" y="142081"/>
                </a:cubicBezTo>
                <a:lnTo>
                  <a:pt x="404424" y="370681"/>
                </a:lnTo>
                <a:cubicBezTo>
                  <a:pt x="409504" y="383540"/>
                  <a:pt x="404354" y="398542"/>
                  <a:pt x="392994" y="404178"/>
                </a:cubicBezTo>
                <a:cubicBezTo>
                  <a:pt x="381635" y="409813"/>
                  <a:pt x="368229" y="404098"/>
                  <a:pt x="363220" y="391319"/>
                </a:cubicBezTo>
                <a:lnTo>
                  <a:pt x="349109" y="355600"/>
                </a:lnTo>
                <a:lnTo>
                  <a:pt x="237984" y="355600"/>
                </a:lnTo>
                <a:lnTo>
                  <a:pt x="223873" y="391319"/>
                </a:lnTo>
                <a:cubicBezTo>
                  <a:pt x="218793" y="404178"/>
                  <a:pt x="205458" y="409892"/>
                  <a:pt x="194098" y="404178"/>
                </a:cubicBezTo>
                <a:cubicBezTo>
                  <a:pt x="182739" y="398463"/>
                  <a:pt x="177588" y="383461"/>
                  <a:pt x="182668" y="370681"/>
                </a:cubicBezTo>
                <a:lnTo>
                  <a:pt x="210749" y="299641"/>
                </a:lnTo>
                <a:lnTo>
                  <a:pt x="175189" y="281861"/>
                </a:lnTo>
                <a:cubicBezTo>
                  <a:pt x="158962" y="273764"/>
                  <a:pt x="143439" y="264081"/>
                  <a:pt x="128764" y="252968"/>
                </a:cubicBezTo>
                <a:cubicBezTo>
                  <a:pt x="113736" y="266621"/>
                  <a:pt x="97296" y="278527"/>
                  <a:pt x="79728" y="288449"/>
                </a:cubicBezTo>
                <a:lnTo>
                  <a:pt x="55245" y="302101"/>
                </a:lnTo>
                <a:cubicBezTo>
                  <a:pt x="44097" y="308372"/>
                  <a:pt x="30551" y="303292"/>
                  <a:pt x="24977" y="290751"/>
                </a:cubicBezTo>
                <a:cubicBezTo>
                  <a:pt x="19403" y="278209"/>
                  <a:pt x="23918" y="262969"/>
                  <a:pt x="35066" y="256699"/>
                </a:cubicBezTo>
                <a:lnTo>
                  <a:pt x="59408" y="242967"/>
                </a:lnTo>
                <a:cubicBezTo>
                  <a:pt x="70908" y="236458"/>
                  <a:pt x="81844" y="228918"/>
                  <a:pt x="92146" y="220504"/>
                </a:cubicBezTo>
                <a:cubicBezTo>
                  <a:pt x="82409" y="210423"/>
                  <a:pt x="73237" y="199549"/>
                  <a:pt x="64699" y="188039"/>
                </a:cubicBezTo>
                <a:lnTo>
                  <a:pt x="57573" y="178356"/>
                </a:lnTo>
                <a:cubicBezTo>
                  <a:pt x="49601" y="167561"/>
                  <a:pt x="50871" y="151527"/>
                  <a:pt x="60466" y="142558"/>
                </a:cubicBezTo>
                <a:cubicBezTo>
                  <a:pt x="70062" y="133588"/>
                  <a:pt x="84314" y="135017"/>
                  <a:pt x="92287" y="145812"/>
                </a:cubicBezTo>
                <a:lnTo>
                  <a:pt x="99483" y="155496"/>
                </a:lnTo>
                <a:cubicBezTo>
                  <a:pt x="107597" y="166529"/>
                  <a:pt x="116487" y="176768"/>
                  <a:pt x="125871" y="186214"/>
                </a:cubicBezTo>
                <a:cubicBezTo>
                  <a:pt x="145274" y="162084"/>
                  <a:pt x="160584" y="133747"/>
                  <a:pt x="170674" y="102552"/>
                </a:cubicBezTo>
                <a:lnTo>
                  <a:pt x="171027" y="101600"/>
                </a:lnTo>
                <a:lnTo>
                  <a:pt x="22648" y="101600"/>
                </a:lnTo>
                <a:cubicBezTo>
                  <a:pt x="10089" y="101600"/>
                  <a:pt x="0" y="90249"/>
                  <a:pt x="0" y="76200"/>
                </a:cubicBezTo>
                <a:cubicBezTo>
                  <a:pt x="0" y="62151"/>
                  <a:pt x="10089" y="50800"/>
                  <a:pt x="22578" y="50800"/>
                </a:cubicBezTo>
                <a:lnTo>
                  <a:pt x="90311" y="50800"/>
                </a:lnTo>
                <a:lnTo>
                  <a:pt x="90311" y="25400"/>
                </a:lnTo>
                <a:cubicBezTo>
                  <a:pt x="90311" y="11351"/>
                  <a:pt x="100401" y="0"/>
                  <a:pt x="112889" y="0"/>
                </a:cubicBezTo>
                <a:close/>
                <a:moveTo>
                  <a:pt x="293511" y="214948"/>
                </a:moveTo>
                <a:lnTo>
                  <a:pt x="258022" y="304800"/>
                </a:lnTo>
                <a:lnTo>
                  <a:pt x="329001" y="304800"/>
                </a:lnTo>
                <a:lnTo>
                  <a:pt x="293511" y="214948"/>
                </a:lnTo>
                <a:close/>
              </a:path>
            </a:pathLst>
          </a:custGeom>
          <a:solidFill>
            <a:srgbClr val="059669"/>
          </a:solidFill>
          <a:ln/>
        </p:spPr>
      </p:sp>
      <p:sp>
        <p:nvSpPr>
          <p:cNvPr id="19" name="Text 17"/>
          <p:cNvSpPr/>
          <p:nvPr/>
        </p:nvSpPr>
        <p:spPr>
          <a:xfrm>
            <a:off x="9296400" y="4381500"/>
            <a:ext cx="1905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5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Language (LLM)</a:t>
            </a:r>
            <a:endParaRPr lang="en-US" sz="1500" dirty="0"/>
          </a:p>
        </p:txBody>
      </p:sp>
      <p:sp>
        <p:nvSpPr>
          <p:cNvPr id="20" name="Shape 18"/>
          <p:cNvSpPr/>
          <p:nvPr/>
        </p:nvSpPr>
        <p:spPr>
          <a:xfrm>
            <a:off x="8763000" y="48895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116114" y="31750"/>
                </a:moveTo>
                <a:cubicBezTo>
                  <a:pt x="116114" y="14208"/>
                  <a:pt x="132352" y="0"/>
                  <a:pt x="152400" y="0"/>
                </a:cubicBezTo>
                <a:cubicBezTo>
                  <a:pt x="172448" y="0"/>
                  <a:pt x="188686" y="14208"/>
                  <a:pt x="188686" y="31750"/>
                </a:cubicBezTo>
                <a:lnTo>
                  <a:pt x="188686" y="149384"/>
                </a:lnTo>
                <a:cubicBezTo>
                  <a:pt x="196396" y="143351"/>
                  <a:pt x="206556" y="139700"/>
                  <a:pt x="217714" y="139700"/>
                </a:cubicBezTo>
                <a:cubicBezTo>
                  <a:pt x="236401" y="139700"/>
                  <a:pt x="252367" y="150019"/>
                  <a:pt x="258536" y="164465"/>
                </a:cubicBezTo>
                <a:cubicBezTo>
                  <a:pt x="266519" y="157083"/>
                  <a:pt x="277767" y="152400"/>
                  <a:pt x="290286" y="152400"/>
                </a:cubicBezTo>
                <a:cubicBezTo>
                  <a:pt x="313236" y="152400"/>
                  <a:pt x="332014" y="167878"/>
                  <a:pt x="333738" y="187563"/>
                </a:cubicBezTo>
                <a:cubicBezTo>
                  <a:pt x="341449" y="181451"/>
                  <a:pt x="351699" y="177800"/>
                  <a:pt x="362857" y="177800"/>
                </a:cubicBezTo>
                <a:cubicBezTo>
                  <a:pt x="386896" y="177800"/>
                  <a:pt x="406400" y="194866"/>
                  <a:pt x="406400" y="215900"/>
                </a:cubicBezTo>
                <a:lnTo>
                  <a:pt x="406400" y="304800"/>
                </a:lnTo>
                <a:cubicBezTo>
                  <a:pt x="406400" y="360918"/>
                  <a:pt x="354421" y="406400"/>
                  <a:pt x="290286" y="406400"/>
                </a:cubicBezTo>
                <a:lnTo>
                  <a:pt x="212906" y="406400"/>
                </a:lnTo>
                <a:cubicBezTo>
                  <a:pt x="208371" y="406400"/>
                  <a:pt x="203926" y="406162"/>
                  <a:pt x="199571" y="405606"/>
                </a:cubicBezTo>
                <a:cubicBezTo>
                  <a:pt x="149406" y="401161"/>
                  <a:pt x="103233" y="378619"/>
                  <a:pt x="72571" y="342900"/>
                </a:cubicBezTo>
                <a:lnTo>
                  <a:pt x="7257" y="266700"/>
                </a:lnTo>
                <a:cubicBezTo>
                  <a:pt x="-4808" y="252651"/>
                  <a:pt x="-1542" y="232807"/>
                  <a:pt x="14514" y="222250"/>
                </a:cubicBezTo>
                <a:cubicBezTo>
                  <a:pt x="30571" y="211693"/>
                  <a:pt x="53249" y="214551"/>
                  <a:pt x="65314" y="228600"/>
                </a:cubicBezTo>
                <a:lnTo>
                  <a:pt x="116114" y="287893"/>
                </a:lnTo>
                <a:lnTo>
                  <a:pt x="116114" y="31750"/>
                </a:lnTo>
                <a:close/>
                <a:moveTo>
                  <a:pt x="217714" y="241300"/>
                </a:moveTo>
                <a:cubicBezTo>
                  <a:pt x="217714" y="234315"/>
                  <a:pt x="211183" y="228600"/>
                  <a:pt x="203200" y="228600"/>
                </a:cubicBezTo>
                <a:cubicBezTo>
                  <a:pt x="195217" y="228600"/>
                  <a:pt x="188686" y="234315"/>
                  <a:pt x="188686" y="241300"/>
                </a:cubicBezTo>
                <a:lnTo>
                  <a:pt x="188686" y="317500"/>
                </a:lnTo>
                <a:cubicBezTo>
                  <a:pt x="188686" y="324485"/>
                  <a:pt x="195217" y="330200"/>
                  <a:pt x="203200" y="330200"/>
                </a:cubicBezTo>
                <a:cubicBezTo>
                  <a:pt x="211183" y="330200"/>
                  <a:pt x="217714" y="324485"/>
                  <a:pt x="217714" y="317500"/>
                </a:cubicBezTo>
                <a:lnTo>
                  <a:pt x="217714" y="241300"/>
                </a:lnTo>
                <a:close/>
                <a:moveTo>
                  <a:pt x="261257" y="228600"/>
                </a:moveTo>
                <a:cubicBezTo>
                  <a:pt x="253274" y="228600"/>
                  <a:pt x="246743" y="234315"/>
                  <a:pt x="246743" y="241300"/>
                </a:cubicBezTo>
                <a:lnTo>
                  <a:pt x="246743" y="317500"/>
                </a:lnTo>
                <a:cubicBezTo>
                  <a:pt x="246743" y="324485"/>
                  <a:pt x="253274" y="330200"/>
                  <a:pt x="261257" y="330200"/>
                </a:cubicBezTo>
                <a:cubicBezTo>
                  <a:pt x="269240" y="330200"/>
                  <a:pt x="275771" y="324485"/>
                  <a:pt x="275771" y="317500"/>
                </a:cubicBezTo>
                <a:lnTo>
                  <a:pt x="275771" y="241300"/>
                </a:lnTo>
                <a:cubicBezTo>
                  <a:pt x="275771" y="234315"/>
                  <a:pt x="269240" y="228600"/>
                  <a:pt x="261257" y="228600"/>
                </a:cubicBezTo>
                <a:close/>
                <a:moveTo>
                  <a:pt x="333829" y="241300"/>
                </a:moveTo>
                <a:cubicBezTo>
                  <a:pt x="333829" y="234315"/>
                  <a:pt x="327297" y="228600"/>
                  <a:pt x="319314" y="228600"/>
                </a:cubicBezTo>
                <a:cubicBezTo>
                  <a:pt x="311331" y="228600"/>
                  <a:pt x="304800" y="234315"/>
                  <a:pt x="304800" y="241300"/>
                </a:cubicBezTo>
                <a:lnTo>
                  <a:pt x="304800" y="317500"/>
                </a:lnTo>
                <a:cubicBezTo>
                  <a:pt x="304800" y="324485"/>
                  <a:pt x="311331" y="330200"/>
                  <a:pt x="319314" y="330200"/>
                </a:cubicBezTo>
                <a:cubicBezTo>
                  <a:pt x="327297" y="330200"/>
                  <a:pt x="333829" y="324485"/>
                  <a:pt x="333829" y="317500"/>
                </a:cubicBezTo>
                <a:lnTo>
                  <a:pt x="333829" y="241300"/>
                </a:lnTo>
                <a:close/>
              </a:path>
            </a:pathLst>
          </a:custGeom>
          <a:solidFill>
            <a:srgbClr val="059669"/>
          </a:solidFill>
          <a:ln/>
        </p:spPr>
      </p:sp>
      <p:sp>
        <p:nvSpPr>
          <p:cNvPr id="21" name="Text 19"/>
          <p:cNvSpPr/>
          <p:nvPr/>
        </p:nvSpPr>
        <p:spPr>
          <a:xfrm>
            <a:off x="9296400" y="4889500"/>
            <a:ext cx="1905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5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Action (Gestes)</a:t>
            </a:r>
            <a:endParaRPr lang="en-US" sz="1500" dirty="0"/>
          </a:p>
        </p:txBody>
      </p:sp>
      <p:sp>
        <p:nvSpPr>
          <p:cNvPr id="22" name="Text 20"/>
          <p:cNvSpPr/>
          <p:nvPr/>
        </p:nvSpPr>
        <p:spPr>
          <a:xfrm>
            <a:off x="11430000" y="3937000"/>
            <a:ext cx="381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8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+</a:t>
            </a:r>
            <a:endParaRPr lang="en-US" sz="1800" dirty="0"/>
          </a:p>
        </p:txBody>
      </p:sp>
      <p:sp>
        <p:nvSpPr>
          <p:cNvPr id="23" name="Text 21"/>
          <p:cNvSpPr/>
          <p:nvPr/>
        </p:nvSpPr>
        <p:spPr>
          <a:xfrm>
            <a:off x="11430000" y="4445000"/>
            <a:ext cx="381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8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+</a:t>
            </a:r>
            <a:endParaRPr lang="en-US" sz="1800" dirty="0"/>
          </a:p>
        </p:txBody>
      </p:sp>
      <p:sp>
        <p:nvSpPr>
          <p:cNvPr id="24" name="Text 22"/>
          <p:cNvSpPr/>
          <p:nvPr/>
        </p:nvSpPr>
        <p:spPr>
          <a:xfrm>
            <a:off x="11938000" y="4318000"/>
            <a:ext cx="3175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b="1" dirty="0">
                <a:solidFill>
                  <a:srgbClr val="05966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= Robotique humanoïde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762000" y="5969000"/>
            <a:ext cx="14732000" cy="2032000"/>
          </a:xfrm>
          <a:prstGeom prst="roundRect">
            <a:avLst>
              <a:gd name="adj" fmla="val 5000"/>
            </a:avLst>
          </a:prstGeom>
          <a:solidFill>
            <a:srgbClr val="E11D48">
              <a:alpha val="6275"/>
            </a:srgbClr>
          </a:solidFill>
          <a:ln w="12700">
            <a:solidFill>
              <a:srgbClr val="E11D48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762000" y="5969000"/>
            <a:ext cx="63500" cy="2032000"/>
          </a:xfrm>
          <a:prstGeom prst="rect">
            <a:avLst/>
          </a:prstGeom>
          <a:solidFill>
            <a:srgbClr val="E11D48"/>
          </a:solidFill>
          <a:ln/>
        </p:spPr>
      </p:sp>
      <p:sp>
        <p:nvSpPr>
          <p:cNvPr id="27" name="Text 25"/>
          <p:cNvSpPr/>
          <p:nvPr/>
        </p:nvSpPr>
        <p:spPr>
          <a:xfrm>
            <a:off x="1079500" y="6096000"/>
            <a:ext cx="3175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200" spc="200" kern="0" dirty="0">
                <a:solidFill>
                  <a:srgbClr val="E11D48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POINT DE FRICTION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1079500" y="6477000"/>
            <a:ext cx="635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b="1" dirty="0">
                <a:solidFill>
                  <a:srgbClr val="18181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 documentation des gestes physiques</a:t>
            </a:r>
            <a:endParaRPr lang="en-US" sz="2000" dirty="0"/>
          </a:p>
        </p:txBody>
      </p:sp>
      <p:sp>
        <p:nvSpPr>
          <p:cNvPr id="29" name="Text 27"/>
          <p:cNvSpPr/>
          <p:nvPr/>
        </p:nvSpPr>
        <p:spPr>
          <a:xfrm>
            <a:off x="1079500" y="6921500"/>
            <a:ext cx="14097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Contrairement au texte, il n'existe pas de base de données universelle expliquant </a:t>
            </a:r>
            <a:pPr algn="l">
              <a:lnSpc>
                <a:spcPct val="15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"comment" saisir un objet</a:t>
            </a:r>
            <a:pPr algn="l">
              <a:lnSpc>
                <a:spcPct val="15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Cela impose de nouvelles méthodes de capture de données humaines pour entraîner les modèles de gestes.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762000" y="8382000"/>
            <a:ext cx="14732000" cy="12700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31" name="Text 29"/>
          <p:cNvSpPr/>
          <p:nvPr/>
        </p:nvSpPr>
        <p:spPr>
          <a:xfrm>
            <a:off x="14986000" y="8509000"/>
            <a:ext cx="762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2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891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rotWithShape="1" flip="none">
            <a:gsLst>
              <a:gs pos="0">
                <a:srgbClr val="0891B2"/>
              </a:gs>
              <a:gs pos="100000">
                <a:srgbClr val="0E7490"/>
              </a:gs>
            </a:gsLst>
            <a:lin ang="8100000" scaled="1"/>
          </a:gradFill>
          <a:ln/>
        </p:spPr>
      </p:sp>
      <p:sp>
        <p:nvSpPr>
          <p:cNvPr id="3" name="Text 1"/>
          <p:cNvSpPr/>
          <p:nvPr/>
        </p:nvSpPr>
        <p:spPr>
          <a:xfrm>
            <a:off x="762000" y="1270000"/>
            <a:ext cx="5080000" cy="2159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lang="en-US" sz="14000" spc="2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06</a:t>
            </a:r>
            <a:endParaRPr lang="en-US" sz="14000" dirty="0"/>
          </a:p>
        </p:txBody>
      </p:sp>
      <p:sp>
        <p:nvSpPr>
          <p:cNvPr id="4" name="Text 2"/>
          <p:cNvSpPr/>
          <p:nvPr/>
        </p:nvSpPr>
        <p:spPr>
          <a:xfrm>
            <a:off x="762000" y="3556000"/>
            <a:ext cx="254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spc="3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CHAPITRE 06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762000" y="4064000"/>
            <a:ext cx="1016000" cy="50800"/>
          </a:xfrm>
          <a:prstGeom prst="rect">
            <a:avLst/>
          </a:prstGeom>
          <a:solidFill>
            <a:srgbClr val="67E8F9"/>
          </a:solidFill>
          <a:ln/>
        </p:spPr>
      </p:sp>
      <p:sp>
        <p:nvSpPr>
          <p:cNvPr id="6" name="Text 4"/>
          <p:cNvSpPr/>
          <p:nvPr/>
        </p:nvSpPr>
        <p:spPr>
          <a:xfrm>
            <a:off x="762000" y="4318000"/>
            <a:ext cx="8890000" cy="16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lang="en-US" sz="4000" spc="1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Les World Models</a:t>
            </a:r>
            <a:endParaRPr lang="en-US" sz="4000" dirty="0"/>
          </a:p>
          <a:p>
            <a:pPr algn="l">
              <a:lnSpc>
                <a:spcPct val="130000"/>
              </a:lnSpc>
            </a:pPr>
            <a:r>
              <a:rPr lang="en-US" sz="4000" spc="1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Prédire la réalité physique</a:t>
            </a:r>
            <a:endParaRPr lang="en-US" sz="4000" dirty="0"/>
          </a:p>
        </p:txBody>
      </p:sp>
      <p:sp>
        <p:nvSpPr>
          <p:cNvPr id="7" name="Text 5"/>
          <p:cNvSpPr/>
          <p:nvPr/>
        </p:nvSpPr>
        <p:spPr>
          <a:xfrm>
            <a:off x="762000" y="6223000"/>
            <a:ext cx="7620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 prochain saut paradigmatique de l'IA</a:t>
            </a:r>
            <a:endParaRPr lang="en-US" sz="2000" dirty="0"/>
          </a:p>
        </p:txBody>
      </p:sp>
      <p:sp>
        <p:nvSpPr>
          <p:cNvPr id="8" name="Shape 6"/>
          <p:cNvSpPr/>
          <p:nvPr/>
        </p:nvSpPr>
        <p:spPr>
          <a:xfrm>
            <a:off x="13335000" y="3556000"/>
            <a:ext cx="2032000" cy="2032000"/>
          </a:xfrm>
          <a:custGeom>
            <a:avLst/>
            <a:gdLst/>
            <a:ahLst/>
            <a:cxnLst/>
            <a:rect l="l" t="t" r="r" b="b"/>
            <a:pathLst>
              <a:path w="2032000" h="2032000">
                <a:moveTo>
                  <a:pt x="1396603" y="1111250"/>
                </a:moveTo>
                <a:lnTo>
                  <a:pt x="638969" y="1111250"/>
                </a:lnTo>
                <a:cubicBezTo>
                  <a:pt x="650478" y="1367234"/>
                  <a:pt x="707231" y="1602978"/>
                  <a:pt x="787797" y="1775619"/>
                </a:cubicBezTo>
                <a:cubicBezTo>
                  <a:pt x="833041" y="1872853"/>
                  <a:pt x="881856" y="1941513"/>
                  <a:pt x="927100" y="1983581"/>
                </a:cubicBezTo>
                <a:cubicBezTo>
                  <a:pt x="971550" y="2025253"/>
                  <a:pt x="1002109" y="2032000"/>
                  <a:pt x="1017984" y="2032000"/>
                </a:cubicBezTo>
                <a:cubicBezTo>
                  <a:pt x="1033859" y="2032000"/>
                  <a:pt x="1064419" y="2025253"/>
                  <a:pt x="1108869" y="1983581"/>
                </a:cubicBezTo>
                <a:cubicBezTo>
                  <a:pt x="1154112" y="1941512"/>
                  <a:pt x="1202928" y="1872456"/>
                  <a:pt x="1248172" y="1775619"/>
                </a:cubicBezTo>
                <a:cubicBezTo>
                  <a:pt x="1328737" y="1602978"/>
                  <a:pt x="1385491" y="1367234"/>
                  <a:pt x="1397000" y="1111250"/>
                </a:cubicBezTo>
                <a:close/>
                <a:moveTo>
                  <a:pt x="638572" y="920750"/>
                </a:moveTo>
                <a:lnTo>
                  <a:pt x="1396206" y="920750"/>
                </a:lnTo>
                <a:cubicBezTo>
                  <a:pt x="1385094" y="664766"/>
                  <a:pt x="1328341" y="429022"/>
                  <a:pt x="1247775" y="256381"/>
                </a:cubicBezTo>
                <a:cubicBezTo>
                  <a:pt x="1202531" y="159544"/>
                  <a:pt x="1153716" y="90488"/>
                  <a:pt x="1108472" y="48419"/>
                </a:cubicBezTo>
                <a:cubicBezTo>
                  <a:pt x="1064022" y="6747"/>
                  <a:pt x="1033462" y="0"/>
                  <a:pt x="1017587" y="0"/>
                </a:cubicBezTo>
                <a:cubicBezTo>
                  <a:pt x="1001712" y="0"/>
                  <a:pt x="971153" y="6747"/>
                  <a:pt x="926703" y="48419"/>
                </a:cubicBezTo>
                <a:cubicBezTo>
                  <a:pt x="881459" y="90488"/>
                  <a:pt x="832644" y="159544"/>
                  <a:pt x="787400" y="256381"/>
                </a:cubicBezTo>
                <a:cubicBezTo>
                  <a:pt x="706834" y="429022"/>
                  <a:pt x="650081" y="664766"/>
                  <a:pt x="638572" y="920750"/>
                </a:cubicBezTo>
                <a:close/>
                <a:moveTo>
                  <a:pt x="448072" y="920750"/>
                </a:moveTo>
                <a:cubicBezTo>
                  <a:pt x="461963" y="581025"/>
                  <a:pt x="549672" y="265509"/>
                  <a:pt x="677863" y="58341"/>
                </a:cubicBezTo>
                <a:cubicBezTo>
                  <a:pt x="312341" y="187722"/>
                  <a:pt x="43259" y="520700"/>
                  <a:pt x="5953" y="920750"/>
                </a:cubicBezTo>
                <a:lnTo>
                  <a:pt x="448072" y="920750"/>
                </a:lnTo>
                <a:close/>
                <a:moveTo>
                  <a:pt x="5953" y="1111250"/>
                </a:moveTo>
                <a:cubicBezTo>
                  <a:pt x="43259" y="1511300"/>
                  <a:pt x="312341" y="1844278"/>
                  <a:pt x="677863" y="1973659"/>
                </a:cubicBezTo>
                <a:cubicBezTo>
                  <a:pt x="549672" y="1766491"/>
                  <a:pt x="461963" y="1450975"/>
                  <a:pt x="448072" y="1111250"/>
                </a:cubicBezTo>
                <a:lnTo>
                  <a:pt x="5953" y="1111250"/>
                </a:lnTo>
                <a:close/>
                <a:moveTo>
                  <a:pt x="1587103" y="1111250"/>
                </a:moveTo>
                <a:cubicBezTo>
                  <a:pt x="1573213" y="1450975"/>
                  <a:pt x="1485503" y="1766491"/>
                  <a:pt x="1357313" y="1973659"/>
                </a:cubicBezTo>
                <a:cubicBezTo>
                  <a:pt x="1722834" y="1843881"/>
                  <a:pt x="1991916" y="1511300"/>
                  <a:pt x="2029222" y="1111250"/>
                </a:cubicBezTo>
                <a:lnTo>
                  <a:pt x="1587103" y="1111250"/>
                </a:lnTo>
                <a:close/>
                <a:moveTo>
                  <a:pt x="2029222" y="920750"/>
                </a:moveTo>
                <a:cubicBezTo>
                  <a:pt x="1991916" y="520700"/>
                  <a:pt x="1722834" y="187722"/>
                  <a:pt x="1357313" y="58341"/>
                </a:cubicBezTo>
                <a:cubicBezTo>
                  <a:pt x="1485503" y="265509"/>
                  <a:pt x="1573213" y="581025"/>
                  <a:pt x="1587103" y="920750"/>
                </a:cubicBezTo>
                <a:lnTo>
                  <a:pt x="2029222" y="920750"/>
                </a:lnTo>
                <a:close/>
              </a:path>
            </a:pathLst>
          </a:custGeom>
          <a:solidFill>
            <a:srgbClr val="FFFFFF">
              <a:alpha val="6275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14986000" y="8636000"/>
            <a:ext cx="762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  <p:transition>
    <p:fade/>
    <p:spd val="me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A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76200"/>
          </a:xfrm>
          <a:prstGeom prst="rect">
            <a:avLst/>
          </a:prstGeom>
          <a:solidFill>
            <a:srgbClr val="0891B2"/>
          </a:solidFill>
          <a:ln/>
        </p:spPr>
      </p:sp>
      <p:sp>
        <p:nvSpPr>
          <p:cNvPr id="3" name="Shape 1"/>
          <p:cNvSpPr/>
          <p:nvPr/>
        </p:nvSpPr>
        <p:spPr>
          <a:xfrm>
            <a:off x="762000" y="381000"/>
            <a:ext cx="1778000" cy="381000"/>
          </a:xfrm>
          <a:prstGeom prst="roundRect">
            <a:avLst>
              <a:gd name="adj" fmla="val 50000"/>
            </a:avLst>
          </a:prstGeom>
          <a:solidFill>
            <a:srgbClr val="0891B2"/>
          </a:solidFill>
          <a:ln/>
        </p:spPr>
      </p:sp>
      <p:sp>
        <p:nvSpPr>
          <p:cNvPr id="4" name="Text 2"/>
          <p:cNvSpPr/>
          <p:nvPr/>
        </p:nvSpPr>
        <p:spPr>
          <a:xfrm>
            <a:off x="762000" y="381000"/>
            <a:ext cx="1778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00" spc="1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CHAPITRE 06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62000" y="1016000"/>
            <a:ext cx="1016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000" spc="50" kern="0" dirty="0">
                <a:solidFill>
                  <a:srgbClr val="0891B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Des vecteurs pour calculer l'évolution physique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762000" y="1676400"/>
            <a:ext cx="762000" cy="38100"/>
          </a:xfrm>
          <a:prstGeom prst="rect">
            <a:avLst/>
          </a:prstGeom>
          <a:solidFill>
            <a:srgbClr val="14B8A6"/>
          </a:solidFill>
          <a:ln/>
        </p:spPr>
      </p:sp>
      <p:sp>
        <p:nvSpPr>
          <p:cNvPr id="7" name="Text 5"/>
          <p:cNvSpPr/>
          <p:nvPr/>
        </p:nvSpPr>
        <p:spPr>
          <a:xfrm>
            <a:off x="762000" y="1968500"/>
            <a:ext cx="14732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Les World Models ne manipulent pas des jetons textuels, mais des </a:t>
            </a:r>
            <a:pPr algn="l">
              <a:lnSpc>
                <a:spcPct val="15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vecteurs</a:t>
            </a:r>
            <a:pPr algn="l">
              <a:lnSpc>
                <a:spcPct val="15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pour calculer l'évolution physique de l'environnement. Si vous lâchez un objet, le modèle prédit l'état suivant du monde en intégrant les lois de la physique.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762000" y="29845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b="1" dirty="0">
                <a:solidFill>
                  <a:srgbClr val="0891B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Deux écoles s'affrontent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762000" y="3619500"/>
            <a:ext cx="7112000" cy="3556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25400" dir="5400000">
              <a:srgbClr val="000000">
                <a:alpha val="3137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762000" y="3619500"/>
            <a:ext cx="7112000" cy="76200"/>
          </a:xfrm>
          <a:prstGeom prst="rect">
            <a:avLst/>
          </a:prstGeom>
          <a:solidFill>
            <a:srgbClr val="0891B2"/>
          </a:solidFill>
          <a:ln/>
        </p:spPr>
      </p:sp>
      <p:sp>
        <p:nvSpPr>
          <p:cNvPr id="11" name="Shape 9"/>
          <p:cNvSpPr/>
          <p:nvPr/>
        </p:nvSpPr>
        <p:spPr>
          <a:xfrm>
            <a:off x="1016000" y="3873500"/>
            <a:ext cx="1778000" cy="330200"/>
          </a:xfrm>
          <a:prstGeom prst="roundRect">
            <a:avLst>
              <a:gd name="adj" fmla="val 50000"/>
            </a:avLst>
          </a:prstGeom>
          <a:solidFill>
            <a:srgbClr val="0891B2"/>
          </a:solidFill>
          <a:ln/>
        </p:spPr>
      </p:sp>
      <p:sp>
        <p:nvSpPr>
          <p:cNvPr id="12" name="Text 10"/>
          <p:cNvSpPr/>
          <p:nvPr/>
        </p:nvSpPr>
        <p:spPr>
          <a:xfrm>
            <a:off x="1016000" y="3873500"/>
            <a:ext cx="1778000" cy="330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100" spc="1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ÉCOLE VISUELLE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1016000" y="4318000"/>
            <a:ext cx="6604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b="1" dirty="0">
                <a:solidFill>
                  <a:srgbClr val="18181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Fei-Fei Li / World Lab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1016000" y="4800600"/>
            <a:ext cx="6604000" cy="21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Utilise la </a:t>
            </a:r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génération d'images</a:t>
            </a:r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pour prouver que le modèle comprend :</a:t>
            </a:r>
            <a:endParaRPr lang="en-US" sz="1600" dirty="0"/>
          </a:p>
          <a:p>
            <a:pPr algn="l">
              <a:lnSpc>
                <a:spcPct val="16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La </a:t>
            </a:r>
            <a:pPr algn="l">
              <a:lnSpc>
                <a:spcPct val="160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persistence des objets</a:t>
            </a:r>
            <a:endParaRPr lang="en-US" sz="1600" dirty="0"/>
          </a:p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Les </a:t>
            </a:r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changements de perspective</a:t>
            </a:r>
            <a:endParaRPr lang="en-US" sz="1600" dirty="0"/>
          </a:p>
          <a:p>
            <a:pPr algn="l">
              <a:lnSpc>
                <a:spcPct val="160000"/>
              </a:lnSpc>
              <a:spcBef>
                <a:spcPts val="800"/>
              </a:spcBef>
            </a:pPr>
            <a:r>
              <a:rPr lang="en-US" sz="1600" i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"La preuve est à l'écran"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8382000" y="3619500"/>
            <a:ext cx="7112000" cy="3556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25400" dir="5400000">
              <a:srgbClr val="000000">
                <a:alpha val="3137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8382000" y="3619500"/>
            <a:ext cx="7112000" cy="76200"/>
          </a:xfrm>
          <a:prstGeom prst="rect">
            <a:avLst/>
          </a:prstGeom>
          <a:solidFill>
            <a:srgbClr val="14B8A6"/>
          </a:solidFill>
          <a:ln/>
        </p:spPr>
      </p:sp>
      <p:sp>
        <p:nvSpPr>
          <p:cNvPr id="17" name="Shape 15"/>
          <p:cNvSpPr/>
          <p:nvPr/>
        </p:nvSpPr>
        <p:spPr>
          <a:xfrm>
            <a:off x="8636000" y="3873500"/>
            <a:ext cx="2286000" cy="330200"/>
          </a:xfrm>
          <a:prstGeom prst="roundRect">
            <a:avLst>
              <a:gd name="adj" fmla="val 50000"/>
            </a:avLst>
          </a:prstGeom>
          <a:solidFill>
            <a:srgbClr val="14B8A6"/>
          </a:solidFill>
          <a:ln/>
        </p:spPr>
      </p:sp>
      <p:sp>
        <p:nvSpPr>
          <p:cNvPr id="18" name="Text 16"/>
          <p:cNvSpPr/>
          <p:nvPr/>
        </p:nvSpPr>
        <p:spPr>
          <a:xfrm>
            <a:off x="8636000" y="3873500"/>
            <a:ext cx="2286000" cy="330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100" spc="1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ÉCOLE MATHÉMATIQUE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8636000" y="4318000"/>
            <a:ext cx="6604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b="1" dirty="0">
                <a:solidFill>
                  <a:srgbClr val="18181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Yann LeCun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8636000" y="4800600"/>
            <a:ext cx="6604000" cy="21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 modèle </a:t>
            </a:r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"invisible"</a:t>
            </a:r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dont la supériorité ne se verra pas à l'écran, mais par la </a:t>
            </a:r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performance physique des robots</a:t>
            </a:r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:</a:t>
            </a:r>
            <a:endParaRPr lang="en-US" sz="1600" dirty="0"/>
          </a:p>
          <a:p>
            <a:pPr algn="l">
              <a:lnSpc>
                <a:spcPct val="16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Rattraper un objet au vol</a:t>
            </a:r>
            <a:endParaRPr lang="en-US" sz="1600" dirty="0"/>
          </a:p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Précision </a:t>
            </a:r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surhumaine</a:t>
            </a:r>
            <a:endParaRPr lang="en-US" sz="1600" dirty="0"/>
          </a:p>
          <a:p>
            <a:pPr algn="l">
              <a:lnSpc>
                <a:spcPct val="160000"/>
              </a:lnSpc>
              <a:spcBef>
                <a:spcPts val="800"/>
              </a:spcBef>
            </a:pPr>
            <a:r>
              <a:rPr lang="en-US" sz="1600" i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"La preuve est dans l'action"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7747000" y="5016500"/>
            <a:ext cx="762000" cy="762000"/>
          </a:xfrm>
          <a:prstGeom prst="ellipse">
            <a:avLst/>
          </a:prstGeom>
          <a:solidFill>
            <a:srgbClr val="FAFAF9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747000" y="5016500"/>
            <a:ext cx="762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VS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762000" y="8382000"/>
            <a:ext cx="14732000" cy="12700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24" name="Text 22"/>
          <p:cNvSpPr/>
          <p:nvPr/>
        </p:nvSpPr>
        <p:spPr>
          <a:xfrm>
            <a:off x="14986000" y="8509000"/>
            <a:ext cx="762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2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  <p:transition>
    <p:fade/>
    <p:spd val="me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E1B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rotWithShape="1" flip="none">
            <a:gsLst>
              <a:gs pos="0">
                <a:srgbClr val="4F46E5">
                  <a:alpha val="19000"/>
                </a:srgbClr>
              </a:gs>
              <a:gs pos="100000">
                <a:srgbClr val="1E1B4B">
                  <a:alpha val="0"/>
                </a:srgbClr>
              </a:gs>
            </a:gsLst>
            <a:path path="circle"/>
          </a:gradFill>
          <a:ln/>
        </p:spPr>
      </p:sp>
      <p:sp>
        <p:nvSpPr>
          <p:cNvPr id="3" name="Text 1"/>
          <p:cNvSpPr/>
          <p:nvPr/>
        </p:nvSpPr>
        <p:spPr>
          <a:xfrm>
            <a:off x="762000" y="1270000"/>
            <a:ext cx="5080000" cy="2159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lang="en-US" sz="14000" spc="2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07</a:t>
            </a:r>
            <a:endParaRPr lang="en-US" sz="14000" dirty="0"/>
          </a:p>
        </p:txBody>
      </p:sp>
      <p:sp>
        <p:nvSpPr>
          <p:cNvPr id="4" name="Text 2"/>
          <p:cNvSpPr/>
          <p:nvPr/>
        </p:nvSpPr>
        <p:spPr>
          <a:xfrm>
            <a:off x="762000" y="3556000"/>
            <a:ext cx="254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spc="3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CHAPITRE 07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762000" y="4064000"/>
            <a:ext cx="1016000" cy="50800"/>
          </a:xfrm>
          <a:prstGeom prst="rect">
            <a:avLst/>
          </a:prstGeom>
          <a:solidFill>
            <a:srgbClr val="14B8A6"/>
          </a:solidFill>
          <a:ln/>
        </p:spPr>
      </p:sp>
      <p:sp>
        <p:nvSpPr>
          <p:cNvPr id="6" name="Text 4"/>
          <p:cNvSpPr/>
          <p:nvPr/>
        </p:nvSpPr>
        <p:spPr>
          <a:xfrm>
            <a:off x="762000" y="4318000"/>
            <a:ext cx="8890000" cy="16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lang="en-US" sz="4000" spc="1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Synthèse Stratégique</a:t>
            </a:r>
            <a:endParaRPr lang="en-US" sz="4000" dirty="0"/>
          </a:p>
          <a:p>
            <a:pPr algn="l">
              <a:lnSpc>
                <a:spcPct val="130000"/>
              </a:lnSpc>
            </a:pPr>
            <a:r>
              <a:rPr lang="en-US" sz="4000" spc="1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Vers une hybridation européenne</a:t>
            </a:r>
            <a:endParaRPr lang="en-US" sz="4000" dirty="0"/>
          </a:p>
        </p:txBody>
      </p:sp>
      <p:sp>
        <p:nvSpPr>
          <p:cNvPr id="7" name="Text 5"/>
          <p:cNvSpPr/>
          <p:nvPr/>
        </p:nvSpPr>
        <p:spPr>
          <a:xfrm>
            <a:off x="762000" y="6223000"/>
            <a:ext cx="7620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 Serpent et l'Oiseau : la synergie des espèces</a:t>
            </a:r>
            <a:endParaRPr lang="en-US" sz="2000" dirty="0"/>
          </a:p>
        </p:txBody>
      </p:sp>
      <p:sp>
        <p:nvSpPr>
          <p:cNvPr id="8" name="Shape 6"/>
          <p:cNvSpPr/>
          <p:nvPr/>
        </p:nvSpPr>
        <p:spPr>
          <a:xfrm>
            <a:off x="12700000" y="3175000"/>
            <a:ext cx="1270000" cy="1270000"/>
          </a:xfrm>
          <a:prstGeom prst="ellipse">
            <a:avLst/>
          </a:prstGeom>
          <a:solidFill>
            <a:srgbClr val="FFFFFF">
              <a:alpha val="3137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13970000" y="4445000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230313" y="158750"/>
                </a:moveTo>
                <a:cubicBezTo>
                  <a:pt x="1263055" y="158750"/>
                  <a:pt x="1281658" y="196205"/>
                  <a:pt x="1262063" y="222250"/>
                </a:cubicBezTo>
                <a:lnTo>
                  <a:pt x="1190625" y="317500"/>
                </a:lnTo>
                <a:lnTo>
                  <a:pt x="1190625" y="754063"/>
                </a:lnTo>
                <a:cubicBezTo>
                  <a:pt x="1190625" y="951260"/>
                  <a:pt x="1030635" y="1111250"/>
                  <a:pt x="833438" y="1111250"/>
                </a:cubicBezTo>
                <a:lnTo>
                  <a:pt x="555625" y="1111250"/>
                </a:lnTo>
                <a:lnTo>
                  <a:pt x="440779" y="1226096"/>
                </a:lnTo>
                <a:cubicBezTo>
                  <a:pt x="414982" y="1251893"/>
                  <a:pt x="375047" y="1256854"/>
                  <a:pt x="343793" y="1238002"/>
                </a:cubicBezTo>
                <a:lnTo>
                  <a:pt x="102939" y="1093639"/>
                </a:lnTo>
                <a:cubicBezTo>
                  <a:pt x="60771" y="1068338"/>
                  <a:pt x="65732" y="1005582"/>
                  <a:pt x="111373" y="987227"/>
                </a:cubicBezTo>
                <a:lnTo>
                  <a:pt x="396875" y="873125"/>
                </a:lnTo>
                <a:cubicBezTo>
                  <a:pt x="59035" y="771674"/>
                  <a:pt x="18604" y="421184"/>
                  <a:pt x="54570" y="237381"/>
                </a:cubicBezTo>
                <a:cubicBezTo>
                  <a:pt x="63500" y="193229"/>
                  <a:pt x="112365" y="177105"/>
                  <a:pt x="152053" y="198934"/>
                </a:cubicBezTo>
                <a:lnTo>
                  <a:pt x="793750" y="555625"/>
                </a:lnTo>
                <a:lnTo>
                  <a:pt x="793750" y="357188"/>
                </a:lnTo>
                <a:cubicBezTo>
                  <a:pt x="793750" y="247551"/>
                  <a:pt x="882551" y="158750"/>
                  <a:pt x="992188" y="158750"/>
                </a:cubicBezTo>
                <a:lnTo>
                  <a:pt x="1230313" y="158750"/>
                </a:lnTo>
                <a:close/>
                <a:moveTo>
                  <a:pt x="992188" y="297656"/>
                </a:moveTo>
                <a:cubicBezTo>
                  <a:pt x="959331" y="297656"/>
                  <a:pt x="932656" y="324331"/>
                  <a:pt x="932656" y="357188"/>
                </a:cubicBezTo>
                <a:cubicBezTo>
                  <a:pt x="932656" y="390044"/>
                  <a:pt x="959331" y="416719"/>
                  <a:pt x="992188" y="416719"/>
                </a:cubicBezTo>
                <a:cubicBezTo>
                  <a:pt x="1025044" y="416719"/>
                  <a:pt x="1051719" y="390044"/>
                  <a:pt x="1051719" y="357188"/>
                </a:cubicBezTo>
                <a:cubicBezTo>
                  <a:pt x="1051719" y="324331"/>
                  <a:pt x="1025044" y="297656"/>
                  <a:pt x="992188" y="297656"/>
                </a:cubicBezTo>
                <a:close/>
                <a:moveTo>
                  <a:pt x="452686" y="-23812"/>
                </a:moveTo>
                <a:cubicBezTo>
                  <a:pt x="483443" y="-57795"/>
                  <a:pt x="535285" y="-45889"/>
                  <a:pt x="558105" y="-6201"/>
                </a:cubicBezTo>
                <a:lnTo>
                  <a:pt x="698004" y="237629"/>
                </a:lnTo>
                <a:cubicBezTo>
                  <a:pt x="683617" y="273348"/>
                  <a:pt x="675184" y="312291"/>
                  <a:pt x="674688" y="352971"/>
                </a:cubicBezTo>
                <a:lnTo>
                  <a:pt x="342553" y="168672"/>
                </a:lnTo>
                <a:cubicBezTo>
                  <a:pt x="367605" y="90289"/>
                  <a:pt x="409525" y="23813"/>
                  <a:pt x="452686" y="-23812"/>
                </a:cubicBezTo>
                <a:close/>
              </a:path>
            </a:pathLst>
          </a:custGeom>
          <a:solidFill>
            <a:srgbClr val="FFFFFF">
              <a:alpha val="3137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14986000" y="8636000"/>
            <a:ext cx="762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  <p:transition>
    <p:fade/>
    <p:spd val="me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A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76200"/>
          </a:xfrm>
          <a:prstGeom prst="rect">
            <a:avLst/>
          </a:prstGeom>
          <a:solidFill>
            <a:srgbClr val="4F46E5"/>
          </a:solidFill>
          <a:ln/>
        </p:spPr>
      </p:sp>
      <p:sp>
        <p:nvSpPr>
          <p:cNvPr id="3" name="Shape 1"/>
          <p:cNvSpPr/>
          <p:nvPr/>
        </p:nvSpPr>
        <p:spPr>
          <a:xfrm>
            <a:off x="762000" y="381000"/>
            <a:ext cx="1778000" cy="381000"/>
          </a:xfrm>
          <a:prstGeom prst="roundRect">
            <a:avLst>
              <a:gd name="adj" fmla="val 50000"/>
            </a:avLst>
          </a:prstGeom>
          <a:solidFill>
            <a:srgbClr val="4F46E5"/>
          </a:solidFill>
          <a:ln/>
        </p:spPr>
      </p:sp>
      <p:sp>
        <p:nvSpPr>
          <p:cNvPr id="4" name="Text 2"/>
          <p:cNvSpPr/>
          <p:nvPr/>
        </p:nvSpPr>
        <p:spPr>
          <a:xfrm>
            <a:off x="762000" y="381000"/>
            <a:ext cx="1778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00" spc="1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CHAPITRE 07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62000" y="1016000"/>
            <a:ext cx="762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000" spc="50" kern="0" dirty="0">
                <a:solidFill>
                  <a:srgbClr val="4F46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Le Serpent et l'Oiseau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762000" y="1676400"/>
            <a:ext cx="762000" cy="38100"/>
          </a:xfrm>
          <a:prstGeom prst="rect">
            <a:avLst/>
          </a:prstGeom>
          <a:solidFill>
            <a:srgbClr val="14B8A6"/>
          </a:solidFill>
          <a:ln/>
        </p:spPr>
      </p:sp>
      <p:sp>
        <p:nvSpPr>
          <p:cNvPr id="7" name="Shape 5"/>
          <p:cNvSpPr/>
          <p:nvPr/>
        </p:nvSpPr>
        <p:spPr>
          <a:xfrm>
            <a:off x="762000" y="2032000"/>
            <a:ext cx="14732000" cy="1524000"/>
          </a:xfrm>
          <a:prstGeom prst="roundRect">
            <a:avLst>
              <a:gd name="adj" fmla="val 5000"/>
            </a:avLst>
          </a:prstGeom>
          <a:solidFill>
            <a:srgbClr val="1E1B4B"/>
          </a:solidFill>
          <a:ln/>
        </p:spPr>
      </p:sp>
      <p:sp>
        <p:nvSpPr>
          <p:cNvPr id="8" name="Shape 6"/>
          <p:cNvSpPr/>
          <p:nvPr/>
        </p:nvSpPr>
        <p:spPr>
          <a:xfrm>
            <a:off x="762000" y="2032000"/>
            <a:ext cx="7112000" cy="1524000"/>
          </a:xfrm>
          <a:prstGeom prst="rect">
            <a:avLst/>
          </a:prstGeom>
          <a:gradFill rotWithShape="1" flip="none">
            <a:gsLst>
              <a:gs pos="0">
                <a:srgbClr val="E11D48">
                  <a:alpha val="25000"/>
                </a:srgbClr>
              </a:gs>
              <a:gs pos="100000">
                <a:srgbClr val="E11D48">
                  <a:alpha val="8000"/>
                </a:srgbClr>
              </a:gs>
            </a:gsLst>
            <a:lin ang="0" scaled="1"/>
          </a:gradFill>
          <a:ln/>
        </p:spPr>
      </p:sp>
      <p:sp>
        <p:nvSpPr>
          <p:cNvPr id="9" name="Shape 7"/>
          <p:cNvSpPr/>
          <p:nvPr/>
        </p:nvSpPr>
        <p:spPr>
          <a:xfrm>
            <a:off x="1079500" y="2349500"/>
            <a:ext cx="508000" cy="508000"/>
          </a:xfrm>
          <a:prstGeom prst="ellipse">
            <a:avLst/>
          </a:prstGeom>
          <a:solidFill>
            <a:srgbClr val="F43F5E"/>
          </a:solidFill>
          <a:ln/>
        </p:spPr>
      </p:sp>
      <p:sp>
        <p:nvSpPr>
          <p:cNvPr id="10" name="Text 8"/>
          <p:cNvSpPr/>
          <p:nvPr/>
        </p:nvSpPr>
        <p:spPr>
          <a:xfrm>
            <a:off x="1778000" y="2222500"/>
            <a:ext cx="254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spc="200" kern="0" dirty="0">
                <a:solidFill>
                  <a:srgbClr val="F43F5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LE SERPENT (LLM)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1778000" y="2603500"/>
            <a:ext cx="57150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500" dirty="0">
                <a:solidFill>
                  <a:srgbClr val="CBD5E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Rampe dans les données et raisonne pas à pas, token par token.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8382000" y="2032000"/>
            <a:ext cx="7112000" cy="1524000"/>
          </a:xfrm>
          <a:prstGeom prst="rect">
            <a:avLst/>
          </a:prstGeom>
          <a:gradFill rotWithShape="1" flip="none">
            <a:gsLst>
              <a:gs pos="0">
                <a:srgbClr val="0891B2">
                  <a:alpha val="25000"/>
                </a:srgbClr>
              </a:gs>
              <a:gs pos="100000">
                <a:srgbClr val="0891B2">
                  <a:alpha val="8000"/>
                </a:srgbClr>
              </a:gs>
            </a:gsLst>
            <a:lin ang="0" scaled="1"/>
          </a:gradFill>
          <a:ln/>
        </p:spPr>
      </p:sp>
      <p:sp>
        <p:nvSpPr>
          <p:cNvPr id="13" name="Shape 11"/>
          <p:cNvSpPr/>
          <p:nvPr/>
        </p:nvSpPr>
        <p:spPr>
          <a:xfrm>
            <a:off x="8445500" y="23495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492125" y="63500"/>
                </a:moveTo>
                <a:cubicBezTo>
                  <a:pt x="505222" y="63500"/>
                  <a:pt x="512663" y="78482"/>
                  <a:pt x="504825" y="88900"/>
                </a:cubicBezTo>
                <a:lnTo>
                  <a:pt x="476250" y="127000"/>
                </a:lnTo>
                <a:lnTo>
                  <a:pt x="476250" y="301625"/>
                </a:lnTo>
                <a:cubicBezTo>
                  <a:pt x="476250" y="380504"/>
                  <a:pt x="412254" y="444500"/>
                  <a:pt x="333375" y="444500"/>
                </a:cubicBezTo>
                <a:lnTo>
                  <a:pt x="222250" y="444500"/>
                </a:lnTo>
                <a:lnTo>
                  <a:pt x="176312" y="490438"/>
                </a:lnTo>
                <a:cubicBezTo>
                  <a:pt x="165993" y="500757"/>
                  <a:pt x="150019" y="502741"/>
                  <a:pt x="137517" y="495201"/>
                </a:cubicBezTo>
                <a:lnTo>
                  <a:pt x="41176" y="437455"/>
                </a:lnTo>
                <a:cubicBezTo>
                  <a:pt x="24309" y="427335"/>
                  <a:pt x="26293" y="402233"/>
                  <a:pt x="44549" y="394891"/>
                </a:cubicBezTo>
                <a:lnTo>
                  <a:pt x="158750" y="349250"/>
                </a:lnTo>
                <a:cubicBezTo>
                  <a:pt x="23614" y="308670"/>
                  <a:pt x="7441" y="168473"/>
                  <a:pt x="21828" y="94952"/>
                </a:cubicBezTo>
                <a:cubicBezTo>
                  <a:pt x="25400" y="77291"/>
                  <a:pt x="44946" y="70842"/>
                  <a:pt x="60821" y="79573"/>
                </a:cubicBezTo>
                <a:lnTo>
                  <a:pt x="317500" y="222250"/>
                </a:lnTo>
                <a:lnTo>
                  <a:pt x="317500" y="142875"/>
                </a:lnTo>
                <a:cubicBezTo>
                  <a:pt x="317500" y="99020"/>
                  <a:pt x="353020" y="63500"/>
                  <a:pt x="396875" y="63500"/>
                </a:cubicBezTo>
                <a:lnTo>
                  <a:pt x="492125" y="63500"/>
                </a:lnTo>
                <a:close/>
                <a:moveTo>
                  <a:pt x="396875" y="119063"/>
                </a:moveTo>
                <a:cubicBezTo>
                  <a:pt x="383733" y="119063"/>
                  <a:pt x="373063" y="129733"/>
                  <a:pt x="373063" y="142875"/>
                </a:cubicBezTo>
                <a:cubicBezTo>
                  <a:pt x="373063" y="156017"/>
                  <a:pt x="383733" y="166688"/>
                  <a:pt x="396875" y="166688"/>
                </a:cubicBezTo>
                <a:cubicBezTo>
                  <a:pt x="410017" y="166688"/>
                  <a:pt x="420688" y="156017"/>
                  <a:pt x="420688" y="142875"/>
                </a:cubicBezTo>
                <a:cubicBezTo>
                  <a:pt x="420688" y="129733"/>
                  <a:pt x="410017" y="119063"/>
                  <a:pt x="396875" y="119063"/>
                </a:cubicBezTo>
                <a:close/>
                <a:moveTo>
                  <a:pt x="181074" y="-9525"/>
                </a:moveTo>
                <a:cubicBezTo>
                  <a:pt x="193377" y="-23118"/>
                  <a:pt x="214114" y="-18355"/>
                  <a:pt x="223242" y="-2480"/>
                </a:cubicBezTo>
                <a:lnTo>
                  <a:pt x="279202" y="95052"/>
                </a:lnTo>
                <a:cubicBezTo>
                  <a:pt x="273447" y="109339"/>
                  <a:pt x="270073" y="124916"/>
                  <a:pt x="269875" y="141188"/>
                </a:cubicBezTo>
                <a:lnTo>
                  <a:pt x="137021" y="67469"/>
                </a:lnTo>
                <a:cubicBezTo>
                  <a:pt x="147042" y="36116"/>
                  <a:pt x="163810" y="9525"/>
                  <a:pt x="181074" y="-9525"/>
                </a:cubicBezTo>
                <a:close/>
              </a:path>
            </a:pathLst>
          </a:custGeom>
          <a:solidFill>
            <a:srgbClr val="67E8F9"/>
          </a:solidFill>
          <a:ln/>
        </p:spPr>
      </p:sp>
      <p:sp>
        <p:nvSpPr>
          <p:cNvPr id="14" name="Text 12"/>
          <p:cNvSpPr/>
          <p:nvPr/>
        </p:nvSpPr>
        <p:spPr>
          <a:xfrm>
            <a:off x="9144000" y="2222500"/>
            <a:ext cx="381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spc="200" kern="0" dirty="0">
                <a:solidFill>
                  <a:srgbClr val="67E8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L'OISEAU (WORLD MODEL)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9144000" y="2603500"/>
            <a:ext cx="57150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500" dirty="0">
                <a:solidFill>
                  <a:srgbClr val="CBD5E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Survole la réalité physique et prédit l'avenir par les vecteurs.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7899400" y="2476500"/>
            <a:ext cx="4572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+</a:t>
            </a:r>
            <a:endParaRPr lang="en-US" sz="2800" dirty="0"/>
          </a:p>
        </p:txBody>
      </p:sp>
      <p:sp>
        <p:nvSpPr>
          <p:cNvPr id="17" name="Text 15"/>
          <p:cNvSpPr/>
          <p:nvPr/>
        </p:nvSpPr>
        <p:spPr>
          <a:xfrm>
            <a:off x="762000" y="3937000"/>
            <a:ext cx="7620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200" b="1" dirty="0">
                <a:solidFill>
                  <a:srgbClr val="4F46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 stratégie souveraine européenne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762000" y="4470400"/>
            <a:ext cx="14732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Plutôt que de subir le </a:t>
            </a:r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"monolithe intégré"</a:t>
            </a:r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imposé par les modèles américains ou chinois, l'Europe peut miser sur </a:t>
            </a:r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l'interopérabilité de champions spécialisés</a:t>
            </a:r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Cette approche </a:t>
            </a:r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"Best-of-Breed"</a:t>
            </a:r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est la seule voie pour éviter le verrouillage technologique (vendor lock-in).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762000" y="5651500"/>
            <a:ext cx="4572000" cy="2159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25400" dir="5400000">
              <a:srgbClr val="000000">
                <a:alpha val="3137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762000" y="5651500"/>
            <a:ext cx="4572000" cy="63500"/>
          </a:xfrm>
          <a:prstGeom prst="rect">
            <a:avLst/>
          </a:prstGeom>
          <a:solidFill>
            <a:srgbClr val="E11D48"/>
          </a:solidFill>
          <a:ln/>
        </p:spPr>
      </p:sp>
      <p:sp>
        <p:nvSpPr>
          <p:cNvPr id="21" name="Shape 19"/>
          <p:cNvSpPr/>
          <p:nvPr/>
        </p:nvSpPr>
        <p:spPr>
          <a:xfrm>
            <a:off x="1016000" y="59055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95250" y="44450"/>
                </a:moveTo>
                <a:cubicBezTo>
                  <a:pt x="95250" y="19923"/>
                  <a:pt x="115173" y="0"/>
                  <a:pt x="139700" y="0"/>
                </a:cubicBezTo>
                <a:lnTo>
                  <a:pt x="158750" y="0"/>
                </a:lnTo>
                <a:cubicBezTo>
                  <a:pt x="172799" y="0"/>
                  <a:pt x="184150" y="11351"/>
                  <a:pt x="184150" y="25400"/>
                </a:cubicBezTo>
                <a:lnTo>
                  <a:pt x="184150" y="381000"/>
                </a:lnTo>
                <a:cubicBezTo>
                  <a:pt x="184150" y="395049"/>
                  <a:pt x="172799" y="406400"/>
                  <a:pt x="158750" y="406400"/>
                </a:cubicBezTo>
                <a:lnTo>
                  <a:pt x="133350" y="406400"/>
                </a:lnTo>
                <a:cubicBezTo>
                  <a:pt x="109696" y="406400"/>
                  <a:pt x="89773" y="390208"/>
                  <a:pt x="84138" y="368300"/>
                </a:cubicBezTo>
                <a:cubicBezTo>
                  <a:pt x="83582" y="368300"/>
                  <a:pt x="83106" y="368300"/>
                  <a:pt x="82550" y="368300"/>
                </a:cubicBezTo>
                <a:cubicBezTo>
                  <a:pt x="47466" y="368300"/>
                  <a:pt x="19050" y="339884"/>
                  <a:pt x="19050" y="304800"/>
                </a:cubicBezTo>
                <a:cubicBezTo>
                  <a:pt x="19050" y="290513"/>
                  <a:pt x="23813" y="277336"/>
                  <a:pt x="31750" y="266700"/>
                </a:cubicBezTo>
                <a:cubicBezTo>
                  <a:pt x="16351" y="255111"/>
                  <a:pt x="6350" y="236696"/>
                  <a:pt x="6350" y="215900"/>
                </a:cubicBezTo>
                <a:cubicBezTo>
                  <a:pt x="6350" y="191373"/>
                  <a:pt x="20320" y="170021"/>
                  <a:pt x="40640" y="159464"/>
                </a:cubicBezTo>
                <a:cubicBezTo>
                  <a:pt x="35004" y="149939"/>
                  <a:pt x="31750" y="138827"/>
                  <a:pt x="31750" y="127000"/>
                </a:cubicBezTo>
                <a:cubicBezTo>
                  <a:pt x="31750" y="91916"/>
                  <a:pt x="60166" y="63500"/>
                  <a:pt x="95250" y="63500"/>
                </a:cubicBezTo>
                <a:lnTo>
                  <a:pt x="95250" y="44450"/>
                </a:lnTo>
                <a:close/>
                <a:moveTo>
                  <a:pt x="311150" y="44450"/>
                </a:moveTo>
                <a:lnTo>
                  <a:pt x="311150" y="63500"/>
                </a:lnTo>
                <a:cubicBezTo>
                  <a:pt x="346234" y="63500"/>
                  <a:pt x="374650" y="91916"/>
                  <a:pt x="374650" y="127000"/>
                </a:cubicBezTo>
                <a:cubicBezTo>
                  <a:pt x="374650" y="138906"/>
                  <a:pt x="371396" y="150019"/>
                  <a:pt x="365760" y="159464"/>
                </a:cubicBezTo>
                <a:cubicBezTo>
                  <a:pt x="386159" y="170021"/>
                  <a:pt x="400050" y="191294"/>
                  <a:pt x="400050" y="215900"/>
                </a:cubicBezTo>
                <a:cubicBezTo>
                  <a:pt x="400050" y="236696"/>
                  <a:pt x="390049" y="255111"/>
                  <a:pt x="374650" y="266700"/>
                </a:cubicBezTo>
                <a:cubicBezTo>
                  <a:pt x="382588" y="277336"/>
                  <a:pt x="387350" y="290513"/>
                  <a:pt x="387350" y="304800"/>
                </a:cubicBezTo>
                <a:cubicBezTo>
                  <a:pt x="387350" y="339884"/>
                  <a:pt x="358934" y="368300"/>
                  <a:pt x="323850" y="368300"/>
                </a:cubicBezTo>
                <a:cubicBezTo>
                  <a:pt x="323294" y="368300"/>
                  <a:pt x="322818" y="368300"/>
                  <a:pt x="322263" y="368300"/>
                </a:cubicBezTo>
                <a:cubicBezTo>
                  <a:pt x="316627" y="390208"/>
                  <a:pt x="296704" y="406400"/>
                  <a:pt x="273050" y="406400"/>
                </a:cubicBezTo>
                <a:lnTo>
                  <a:pt x="247650" y="406400"/>
                </a:lnTo>
                <a:cubicBezTo>
                  <a:pt x="233601" y="406400"/>
                  <a:pt x="222250" y="395049"/>
                  <a:pt x="222250" y="381000"/>
                </a:cubicBezTo>
                <a:lnTo>
                  <a:pt x="222250" y="25400"/>
                </a:lnTo>
                <a:cubicBezTo>
                  <a:pt x="222250" y="11351"/>
                  <a:pt x="233601" y="0"/>
                  <a:pt x="247650" y="0"/>
                </a:cubicBezTo>
                <a:lnTo>
                  <a:pt x="266700" y="0"/>
                </a:lnTo>
                <a:cubicBezTo>
                  <a:pt x="291227" y="0"/>
                  <a:pt x="311150" y="19923"/>
                  <a:pt x="311150" y="44450"/>
                </a:cubicBezTo>
                <a:close/>
              </a:path>
            </a:pathLst>
          </a:custGeom>
          <a:solidFill>
            <a:srgbClr val="E11D48"/>
          </a:solidFill>
          <a:ln/>
        </p:spPr>
      </p:sp>
      <p:sp>
        <p:nvSpPr>
          <p:cNvPr id="22" name="Text 20"/>
          <p:cNvSpPr/>
          <p:nvPr/>
        </p:nvSpPr>
        <p:spPr>
          <a:xfrm>
            <a:off x="1016000" y="6413500"/>
            <a:ext cx="4064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b="1" dirty="0">
                <a:solidFill>
                  <a:srgbClr val="18181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Mistral</a:t>
            </a:r>
            <a:endParaRPr lang="en-US" sz="2000" dirty="0"/>
          </a:p>
        </p:txBody>
      </p:sp>
      <p:sp>
        <p:nvSpPr>
          <p:cNvPr id="23" name="Text 21"/>
          <p:cNvSpPr/>
          <p:nvPr/>
        </p:nvSpPr>
        <p:spPr>
          <a:xfrm>
            <a:off x="1016000" y="6832600"/>
            <a:ext cx="4064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50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 raisonnement textuel et la planification par LLM</a:t>
            </a:r>
            <a:endParaRPr lang="en-US" sz="1500" dirty="0"/>
          </a:p>
        </p:txBody>
      </p:sp>
      <p:sp>
        <p:nvSpPr>
          <p:cNvPr id="24" name="Shape 22"/>
          <p:cNvSpPr/>
          <p:nvPr/>
        </p:nvSpPr>
        <p:spPr>
          <a:xfrm>
            <a:off x="5842000" y="5651500"/>
            <a:ext cx="4572000" cy="2159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25400" dir="5400000">
              <a:srgbClr val="000000">
                <a:alpha val="3137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5842000" y="5651500"/>
            <a:ext cx="4572000" cy="63500"/>
          </a:xfrm>
          <a:prstGeom prst="rect">
            <a:avLst/>
          </a:prstGeom>
          <a:solidFill>
            <a:srgbClr val="8B5CF6"/>
          </a:solidFill>
          <a:ln/>
        </p:spPr>
      </p:sp>
      <p:sp>
        <p:nvSpPr>
          <p:cNvPr id="26" name="Shape 24"/>
          <p:cNvSpPr/>
          <p:nvPr/>
        </p:nvSpPr>
        <p:spPr>
          <a:xfrm>
            <a:off x="6096000" y="59055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58057" y="25400"/>
                </a:moveTo>
                <a:cubicBezTo>
                  <a:pt x="26035" y="25400"/>
                  <a:pt x="0" y="48181"/>
                  <a:pt x="0" y="76200"/>
                </a:cubicBezTo>
                <a:lnTo>
                  <a:pt x="0" y="330200"/>
                </a:lnTo>
                <a:cubicBezTo>
                  <a:pt x="0" y="358219"/>
                  <a:pt x="26035" y="381000"/>
                  <a:pt x="58057" y="381000"/>
                </a:cubicBezTo>
                <a:lnTo>
                  <a:pt x="348343" y="381000"/>
                </a:lnTo>
                <a:cubicBezTo>
                  <a:pt x="380365" y="381000"/>
                  <a:pt x="406400" y="358219"/>
                  <a:pt x="406400" y="330200"/>
                </a:cubicBezTo>
                <a:lnTo>
                  <a:pt x="406400" y="76200"/>
                </a:lnTo>
                <a:cubicBezTo>
                  <a:pt x="406400" y="48181"/>
                  <a:pt x="380365" y="25400"/>
                  <a:pt x="348343" y="25400"/>
                </a:cubicBezTo>
                <a:lnTo>
                  <a:pt x="58057" y="25400"/>
                </a:lnTo>
                <a:close/>
                <a:moveTo>
                  <a:pt x="116114" y="88900"/>
                </a:moveTo>
                <a:cubicBezTo>
                  <a:pt x="140146" y="88900"/>
                  <a:pt x="159657" y="105972"/>
                  <a:pt x="159657" y="127000"/>
                </a:cubicBezTo>
                <a:cubicBezTo>
                  <a:pt x="159657" y="148028"/>
                  <a:pt x="140146" y="165100"/>
                  <a:pt x="116114" y="165100"/>
                </a:cubicBezTo>
                <a:cubicBezTo>
                  <a:pt x="92082" y="165100"/>
                  <a:pt x="72571" y="148028"/>
                  <a:pt x="72571" y="127000"/>
                </a:cubicBezTo>
                <a:cubicBezTo>
                  <a:pt x="72571" y="105972"/>
                  <a:pt x="92082" y="88900"/>
                  <a:pt x="116114" y="88900"/>
                </a:cubicBezTo>
                <a:close/>
                <a:moveTo>
                  <a:pt x="246743" y="177800"/>
                </a:moveTo>
                <a:cubicBezTo>
                  <a:pt x="254363" y="177800"/>
                  <a:pt x="261348" y="181293"/>
                  <a:pt x="265339" y="186928"/>
                </a:cubicBezTo>
                <a:lnTo>
                  <a:pt x="345168" y="301228"/>
                </a:lnTo>
                <a:cubicBezTo>
                  <a:pt x="349250" y="307102"/>
                  <a:pt x="349431" y="314484"/>
                  <a:pt x="345621" y="320516"/>
                </a:cubicBezTo>
                <a:cubicBezTo>
                  <a:pt x="341811" y="326549"/>
                  <a:pt x="334464" y="330200"/>
                  <a:pt x="326571" y="330200"/>
                </a:cubicBezTo>
                <a:lnTo>
                  <a:pt x="79829" y="330200"/>
                </a:lnTo>
                <a:cubicBezTo>
                  <a:pt x="71755" y="330200"/>
                  <a:pt x="64226" y="326231"/>
                  <a:pt x="60506" y="319961"/>
                </a:cubicBezTo>
                <a:cubicBezTo>
                  <a:pt x="56787" y="313690"/>
                  <a:pt x="57331" y="306070"/>
                  <a:pt x="61958" y="300276"/>
                </a:cubicBezTo>
                <a:lnTo>
                  <a:pt x="112758" y="236776"/>
                </a:lnTo>
                <a:cubicBezTo>
                  <a:pt x="116840" y="231696"/>
                  <a:pt x="123462" y="228679"/>
                  <a:pt x="130629" y="228679"/>
                </a:cubicBezTo>
                <a:cubicBezTo>
                  <a:pt x="137795" y="228679"/>
                  <a:pt x="144417" y="231696"/>
                  <a:pt x="148499" y="236776"/>
                </a:cubicBezTo>
                <a:lnTo>
                  <a:pt x="172448" y="266779"/>
                </a:lnTo>
                <a:lnTo>
                  <a:pt x="228146" y="187008"/>
                </a:lnTo>
                <a:cubicBezTo>
                  <a:pt x="232138" y="181372"/>
                  <a:pt x="239123" y="177879"/>
                  <a:pt x="246743" y="177879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7" name="Text 25"/>
          <p:cNvSpPr/>
          <p:nvPr/>
        </p:nvSpPr>
        <p:spPr>
          <a:xfrm>
            <a:off x="6096000" y="6413500"/>
            <a:ext cx="4064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b="1" dirty="0">
                <a:solidFill>
                  <a:srgbClr val="18181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Black Forest Lab</a:t>
            </a:r>
            <a:endParaRPr lang="en-US" sz="2000" dirty="0"/>
          </a:p>
        </p:txBody>
      </p:sp>
      <p:sp>
        <p:nvSpPr>
          <p:cNvPr id="28" name="Text 26"/>
          <p:cNvSpPr/>
          <p:nvPr/>
        </p:nvSpPr>
        <p:spPr>
          <a:xfrm>
            <a:off x="6096000" y="6832600"/>
            <a:ext cx="4064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50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génération d'images et le visuel par diffusion</a:t>
            </a:r>
            <a:endParaRPr lang="en-US" sz="1500" dirty="0"/>
          </a:p>
        </p:txBody>
      </p:sp>
      <p:sp>
        <p:nvSpPr>
          <p:cNvPr id="29" name="Shape 27"/>
          <p:cNvSpPr/>
          <p:nvPr/>
        </p:nvSpPr>
        <p:spPr>
          <a:xfrm>
            <a:off x="10922000" y="5651500"/>
            <a:ext cx="4572000" cy="2159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25400" dir="5400000">
              <a:srgbClr val="000000">
                <a:alpha val="3137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10922000" y="5651500"/>
            <a:ext cx="4572000" cy="63500"/>
          </a:xfrm>
          <a:prstGeom prst="rect">
            <a:avLst/>
          </a:prstGeom>
          <a:solidFill>
            <a:srgbClr val="0891B2"/>
          </a:solidFill>
          <a:ln/>
        </p:spPr>
      </p:sp>
      <p:sp>
        <p:nvSpPr>
          <p:cNvPr id="31" name="Shape 29"/>
          <p:cNvSpPr/>
          <p:nvPr/>
        </p:nvSpPr>
        <p:spPr>
          <a:xfrm>
            <a:off x="11176000" y="59055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79321" y="222250"/>
                </a:moveTo>
                <a:lnTo>
                  <a:pt x="127794" y="222250"/>
                </a:lnTo>
                <a:cubicBezTo>
                  <a:pt x="130096" y="273447"/>
                  <a:pt x="141446" y="320596"/>
                  <a:pt x="157559" y="355124"/>
                </a:cubicBezTo>
                <a:cubicBezTo>
                  <a:pt x="166608" y="374571"/>
                  <a:pt x="176371" y="388303"/>
                  <a:pt x="185420" y="396716"/>
                </a:cubicBezTo>
                <a:cubicBezTo>
                  <a:pt x="194310" y="405051"/>
                  <a:pt x="200422" y="406400"/>
                  <a:pt x="203597" y="406400"/>
                </a:cubicBezTo>
                <a:cubicBezTo>
                  <a:pt x="206772" y="406400"/>
                  <a:pt x="212884" y="405051"/>
                  <a:pt x="221774" y="396716"/>
                </a:cubicBezTo>
                <a:cubicBezTo>
                  <a:pt x="230822" y="388302"/>
                  <a:pt x="240586" y="374491"/>
                  <a:pt x="249634" y="355124"/>
                </a:cubicBezTo>
                <a:cubicBezTo>
                  <a:pt x="265747" y="320596"/>
                  <a:pt x="277098" y="273447"/>
                  <a:pt x="279400" y="222250"/>
                </a:cubicBezTo>
                <a:close/>
                <a:moveTo>
                  <a:pt x="127714" y="184150"/>
                </a:moveTo>
                <a:lnTo>
                  <a:pt x="279241" y="184150"/>
                </a:lnTo>
                <a:cubicBezTo>
                  <a:pt x="277019" y="132953"/>
                  <a:pt x="265668" y="85804"/>
                  <a:pt x="249555" y="51276"/>
                </a:cubicBezTo>
                <a:cubicBezTo>
                  <a:pt x="240506" y="31909"/>
                  <a:pt x="230743" y="18098"/>
                  <a:pt x="221694" y="9684"/>
                </a:cubicBezTo>
                <a:cubicBezTo>
                  <a:pt x="212804" y="1349"/>
                  <a:pt x="206692" y="0"/>
                  <a:pt x="203518" y="0"/>
                </a:cubicBezTo>
                <a:cubicBezTo>
                  <a:pt x="200342" y="0"/>
                  <a:pt x="194231" y="1349"/>
                  <a:pt x="185341" y="9684"/>
                </a:cubicBezTo>
                <a:cubicBezTo>
                  <a:pt x="176292" y="18098"/>
                  <a:pt x="166529" y="31909"/>
                  <a:pt x="157480" y="51276"/>
                </a:cubicBezTo>
                <a:cubicBezTo>
                  <a:pt x="141367" y="85804"/>
                  <a:pt x="130016" y="132953"/>
                  <a:pt x="127714" y="184150"/>
                </a:cubicBezTo>
                <a:close/>
                <a:moveTo>
                  <a:pt x="89614" y="184150"/>
                </a:moveTo>
                <a:cubicBezTo>
                  <a:pt x="92393" y="116205"/>
                  <a:pt x="109934" y="53102"/>
                  <a:pt x="135573" y="11668"/>
                </a:cubicBezTo>
                <a:cubicBezTo>
                  <a:pt x="62468" y="37544"/>
                  <a:pt x="8652" y="104140"/>
                  <a:pt x="1191" y="184150"/>
                </a:cubicBezTo>
                <a:lnTo>
                  <a:pt x="89614" y="184150"/>
                </a:lnTo>
                <a:close/>
                <a:moveTo>
                  <a:pt x="1191" y="222250"/>
                </a:moveTo>
                <a:cubicBezTo>
                  <a:pt x="8652" y="302260"/>
                  <a:pt x="62468" y="368856"/>
                  <a:pt x="135573" y="394732"/>
                </a:cubicBezTo>
                <a:cubicBezTo>
                  <a:pt x="109934" y="353298"/>
                  <a:pt x="92393" y="290195"/>
                  <a:pt x="89614" y="222250"/>
                </a:cubicBezTo>
                <a:lnTo>
                  <a:pt x="1191" y="222250"/>
                </a:lnTo>
                <a:close/>
                <a:moveTo>
                  <a:pt x="317421" y="222250"/>
                </a:moveTo>
                <a:cubicBezTo>
                  <a:pt x="314643" y="290195"/>
                  <a:pt x="297101" y="353298"/>
                  <a:pt x="271463" y="394732"/>
                </a:cubicBezTo>
                <a:cubicBezTo>
                  <a:pt x="344567" y="368776"/>
                  <a:pt x="398383" y="302260"/>
                  <a:pt x="405844" y="222250"/>
                </a:cubicBezTo>
                <a:lnTo>
                  <a:pt x="317421" y="222250"/>
                </a:lnTo>
                <a:close/>
                <a:moveTo>
                  <a:pt x="405844" y="184150"/>
                </a:moveTo>
                <a:cubicBezTo>
                  <a:pt x="398383" y="104140"/>
                  <a:pt x="344567" y="37544"/>
                  <a:pt x="271463" y="11668"/>
                </a:cubicBezTo>
                <a:cubicBezTo>
                  <a:pt x="297101" y="53102"/>
                  <a:pt x="314643" y="116205"/>
                  <a:pt x="317421" y="184150"/>
                </a:cubicBezTo>
                <a:lnTo>
                  <a:pt x="405844" y="184150"/>
                </a:lnTo>
                <a:close/>
              </a:path>
            </a:pathLst>
          </a:custGeom>
          <a:solidFill>
            <a:srgbClr val="0891B2"/>
          </a:solidFill>
          <a:ln/>
        </p:spPr>
      </p:sp>
      <p:sp>
        <p:nvSpPr>
          <p:cNvPr id="32" name="Text 30"/>
          <p:cNvSpPr/>
          <p:nvPr/>
        </p:nvSpPr>
        <p:spPr>
          <a:xfrm>
            <a:off x="11176000" y="6413500"/>
            <a:ext cx="4064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b="1" dirty="0">
                <a:solidFill>
                  <a:srgbClr val="18181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Yann LeCun</a:t>
            </a:r>
            <a:endParaRPr lang="en-US" sz="2000" dirty="0"/>
          </a:p>
        </p:txBody>
      </p:sp>
      <p:sp>
        <p:nvSpPr>
          <p:cNvPr id="33" name="Text 31"/>
          <p:cNvSpPr/>
          <p:nvPr/>
        </p:nvSpPr>
        <p:spPr>
          <a:xfrm>
            <a:off x="11176000" y="6832600"/>
            <a:ext cx="4064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50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compréhension du monde physique par World Models</a:t>
            </a:r>
            <a:endParaRPr lang="en-US" sz="1500" dirty="0"/>
          </a:p>
        </p:txBody>
      </p:sp>
      <p:sp>
        <p:nvSpPr>
          <p:cNvPr id="34" name="Shape 32"/>
          <p:cNvSpPr/>
          <p:nvPr/>
        </p:nvSpPr>
        <p:spPr>
          <a:xfrm>
            <a:off x="762000" y="8382000"/>
            <a:ext cx="14732000" cy="12700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35" name="Text 33"/>
          <p:cNvSpPr/>
          <p:nvPr/>
        </p:nvSpPr>
        <p:spPr>
          <a:xfrm>
            <a:off x="14986000" y="8509000"/>
            <a:ext cx="762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2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  <p:transition>
    <p:fade/>
    <p:spd val="me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A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76200"/>
          </a:xfrm>
          <a:prstGeom prst="rect">
            <a:avLst/>
          </a:prstGeom>
          <a:solidFill>
            <a:srgbClr val="4F46E5"/>
          </a:solidFill>
          <a:ln/>
        </p:spPr>
      </p:sp>
      <p:sp>
        <p:nvSpPr>
          <p:cNvPr id="3" name="Shape 1"/>
          <p:cNvSpPr/>
          <p:nvPr/>
        </p:nvSpPr>
        <p:spPr>
          <a:xfrm>
            <a:off x="762000" y="381000"/>
            <a:ext cx="1778000" cy="381000"/>
          </a:xfrm>
          <a:prstGeom prst="roundRect">
            <a:avLst>
              <a:gd name="adj" fmla="val 50000"/>
            </a:avLst>
          </a:prstGeom>
          <a:solidFill>
            <a:srgbClr val="4F46E5"/>
          </a:solidFill>
          <a:ln/>
        </p:spPr>
      </p:sp>
      <p:sp>
        <p:nvSpPr>
          <p:cNvPr id="4" name="Text 2"/>
          <p:cNvSpPr/>
          <p:nvPr/>
        </p:nvSpPr>
        <p:spPr>
          <a:xfrm>
            <a:off x="762000" y="381000"/>
            <a:ext cx="1778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00" spc="1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CHAPITRE 07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62000" y="1016000"/>
            <a:ext cx="1016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000" spc="50" kern="0" dirty="0">
                <a:solidFill>
                  <a:srgbClr val="4F46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Recommandations pour le décideur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762000" y="1676400"/>
            <a:ext cx="762000" cy="38100"/>
          </a:xfrm>
          <a:prstGeom prst="rect">
            <a:avLst/>
          </a:prstGeom>
          <a:solidFill>
            <a:srgbClr val="14B8A6"/>
          </a:solidFill>
          <a:ln/>
        </p:spPr>
      </p:sp>
      <p:sp>
        <p:nvSpPr>
          <p:cNvPr id="7" name="Shape 5"/>
          <p:cNvSpPr/>
          <p:nvPr/>
        </p:nvSpPr>
        <p:spPr>
          <a:xfrm>
            <a:off x="762000" y="2095500"/>
            <a:ext cx="14732000" cy="1905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25400" dir="5400000">
              <a:srgbClr val="000000">
                <a:alpha val="3137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762000" y="2095500"/>
            <a:ext cx="1016000" cy="1905000"/>
          </a:xfrm>
          <a:prstGeom prst="rect">
            <a:avLst/>
          </a:prstGeom>
          <a:solidFill>
            <a:srgbClr val="4F46E5"/>
          </a:solidFill>
          <a:ln/>
        </p:spPr>
      </p:sp>
      <p:sp>
        <p:nvSpPr>
          <p:cNvPr id="9" name="Text 7"/>
          <p:cNvSpPr/>
          <p:nvPr/>
        </p:nvSpPr>
        <p:spPr>
          <a:xfrm>
            <a:off x="762000" y="2095500"/>
            <a:ext cx="1016000" cy="190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48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</a:t>
            </a:r>
            <a:endParaRPr lang="en-US" sz="4800" dirty="0"/>
          </a:p>
        </p:txBody>
      </p:sp>
      <p:sp>
        <p:nvSpPr>
          <p:cNvPr id="10" name="Text 8"/>
          <p:cNvSpPr/>
          <p:nvPr/>
        </p:nvSpPr>
        <p:spPr>
          <a:xfrm>
            <a:off x="2095500" y="2260600"/>
            <a:ext cx="635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b="1" dirty="0">
                <a:solidFill>
                  <a:srgbClr val="4F46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Auditez les "Wrappers"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2095500" y="2730500"/>
            <a:ext cx="13144500" cy="10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Ne payez pas pour une interface unique sans savoir si elle cache </a:t>
            </a:r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trois modèles différents</a:t>
            </a:r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L'agrégation de modèles (multimodalité) multiplie les coûts et les surfaces de risques de </a:t>
            </a:r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fuites de données</a:t>
            </a:r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762000" y="4254500"/>
            <a:ext cx="14732000" cy="1905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25400" dir="5400000">
              <a:srgbClr val="000000">
                <a:alpha val="3137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762000" y="4254500"/>
            <a:ext cx="1016000" cy="1905000"/>
          </a:xfrm>
          <a:prstGeom prst="rect">
            <a:avLst/>
          </a:prstGeom>
          <a:solidFill>
            <a:srgbClr val="14B8A6"/>
          </a:solidFill>
          <a:ln/>
        </p:spPr>
      </p:sp>
      <p:sp>
        <p:nvSpPr>
          <p:cNvPr id="14" name="Text 12"/>
          <p:cNvSpPr/>
          <p:nvPr/>
        </p:nvSpPr>
        <p:spPr>
          <a:xfrm>
            <a:off x="762000" y="4254500"/>
            <a:ext cx="1016000" cy="190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48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</a:t>
            </a:r>
            <a:endParaRPr lang="en-US" sz="4800" dirty="0"/>
          </a:p>
        </p:txBody>
      </p:sp>
      <p:sp>
        <p:nvSpPr>
          <p:cNvPr id="15" name="Text 13"/>
          <p:cNvSpPr/>
          <p:nvPr/>
        </p:nvSpPr>
        <p:spPr>
          <a:xfrm>
            <a:off x="2095500" y="4419600"/>
            <a:ext cx="762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b="1" dirty="0">
                <a:solidFill>
                  <a:srgbClr val="14B8A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Choisissez l'espèce selon l'usage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2095500" y="4889500"/>
            <a:ext cx="13144500" cy="10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Ne demandez pas de </a:t>
            </a:r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raisonnement logique</a:t>
            </a:r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à un modèle de diffusion, et ne demandez pas de </a:t>
            </a:r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précision physique</a:t>
            </a:r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à un LLM sans extension agentique ou World Model. Chaque espèce a son domaine de prédilection.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762000" y="6413500"/>
            <a:ext cx="14732000" cy="1651000"/>
          </a:xfrm>
          <a:prstGeom prst="roundRect">
            <a:avLst>
              <a:gd name="adj" fmla="val 5000"/>
            </a:avLst>
          </a:prstGeom>
          <a:solidFill>
            <a:srgbClr val="1E1B4B"/>
          </a:solidFill>
          <a:ln/>
        </p:spPr>
      </p:sp>
      <p:sp>
        <p:nvSpPr>
          <p:cNvPr id="18" name="Shape 16"/>
          <p:cNvSpPr/>
          <p:nvPr/>
        </p:nvSpPr>
        <p:spPr>
          <a:xfrm>
            <a:off x="762000" y="6413500"/>
            <a:ext cx="1016000" cy="1651000"/>
          </a:xfrm>
          <a:prstGeom prst="rect">
            <a:avLst/>
          </a:prstGeom>
          <a:solidFill>
            <a:srgbClr val="14B8A6"/>
          </a:solidFill>
          <a:ln/>
        </p:spPr>
      </p:sp>
      <p:sp>
        <p:nvSpPr>
          <p:cNvPr id="19" name="Text 17"/>
          <p:cNvSpPr/>
          <p:nvPr/>
        </p:nvSpPr>
        <p:spPr>
          <a:xfrm>
            <a:off x="762000" y="6413500"/>
            <a:ext cx="1016000" cy="165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48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</a:t>
            </a:r>
            <a:endParaRPr lang="en-US" sz="4800" dirty="0"/>
          </a:p>
        </p:txBody>
      </p:sp>
      <p:sp>
        <p:nvSpPr>
          <p:cNvPr id="20" name="Text 18"/>
          <p:cNvSpPr/>
          <p:nvPr/>
        </p:nvSpPr>
        <p:spPr>
          <a:xfrm>
            <a:off x="2095500" y="6578600"/>
            <a:ext cx="762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b="1" dirty="0">
                <a:solidFill>
                  <a:srgbClr val="14B8A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Misez sur la synergie souveraine</a:t>
            </a:r>
            <a:endParaRPr lang="en-US" sz="2000" dirty="0"/>
          </a:p>
        </p:txBody>
      </p:sp>
      <p:sp>
        <p:nvSpPr>
          <p:cNvPr id="21" name="Text 19"/>
          <p:cNvSpPr/>
          <p:nvPr/>
        </p:nvSpPr>
        <p:spPr>
          <a:xfrm>
            <a:off x="2095500" y="7048500"/>
            <a:ext cx="13144500" cy="8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CBD5E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Privilégiez les solutions permettant l'assemblage de briques spécialisées (Mistral + partenaires) pour garantir une </a:t>
            </a:r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CBD5E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flexibilité stratégique</a:t>
            </a:r>
            <a:pPr algn="l">
              <a:lnSpc>
                <a:spcPct val="160000"/>
              </a:lnSpc>
            </a:pPr>
            <a:r>
              <a:rPr lang="en-US" sz="1600" dirty="0">
                <a:solidFill>
                  <a:srgbClr val="CBD5E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face aux solutions intégrées opaques.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762000" y="8382000"/>
            <a:ext cx="14732000" cy="12700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23" name="Text 21"/>
          <p:cNvSpPr/>
          <p:nvPr/>
        </p:nvSpPr>
        <p:spPr>
          <a:xfrm>
            <a:off x="14986000" y="8509000"/>
            <a:ext cx="762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2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  <p:transition>
    <p:fade/>
    <p:spd val="me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E1B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rotWithShape="1" flip="none">
            <a:gsLst>
              <a:gs pos="0">
                <a:srgbClr val="4F46E5">
                  <a:alpha val="15000"/>
                </a:srgbClr>
              </a:gs>
              <a:gs pos="60000">
                <a:srgbClr val="1E1B4B">
                  <a:alpha val="50000"/>
                </a:srgbClr>
              </a:gs>
              <a:gs pos="100000">
                <a:srgbClr val="1E1B4B"/>
              </a:gs>
            </a:gsLst>
            <a:path path="circle"/>
          </a:gradFill>
          <a:ln/>
        </p:spPr>
      </p:sp>
      <p:sp>
        <p:nvSpPr>
          <p:cNvPr id="3" name="Shape 1"/>
          <p:cNvSpPr/>
          <p:nvPr/>
        </p:nvSpPr>
        <p:spPr>
          <a:xfrm>
            <a:off x="6858000" y="2540000"/>
            <a:ext cx="2540000" cy="50800"/>
          </a:xfrm>
          <a:prstGeom prst="rect">
            <a:avLst/>
          </a:prstGeom>
          <a:solidFill>
            <a:srgbClr val="14B8A6"/>
          </a:solidFill>
          <a:ln/>
        </p:spPr>
      </p:sp>
      <p:sp>
        <p:nvSpPr>
          <p:cNvPr id="4" name="Text 2"/>
          <p:cNvSpPr/>
          <p:nvPr/>
        </p:nvSpPr>
        <p:spPr>
          <a:xfrm>
            <a:off x="2413000" y="2921000"/>
            <a:ext cx="11430000" cy="889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4800" spc="3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LE BESTIAIRE DE L'IA</a:t>
            </a:r>
            <a:endParaRPr lang="en-US" sz="4800" dirty="0"/>
          </a:p>
        </p:txBody>
      </p:sp>
      <p:sp>
        <p:nvSpPr>
          <p:cNvPr id="5" name="Shape 3"/>
          <p:cNvSpPr/>
          <p:nvPr/>
        </p:nvSpPr>
        <p:spPr>
          <a:xfrm>
            <a:off x="6858000" y="4000500"/>
            <a:ext cx="2540000" cy="38100"/>
          </a:xfrm>
          <a:prstGeom prst="rect">
            <a:avLst/>
          </a:prstGeom>
          <a:solidFill>
            <a:srgbClr val="4F46E5">
              <a:alpha val="37647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3048000" y="4318000"/>
            <a:ext cx="10160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CBD5E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Comprendre les espèces pour décider en connaissance de cause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3683000" y="5461000"/>
            <a:ext cx="8890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US" sz="1600" i="1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 espèces  ·  7 mécanismes  ·  1 stratégie souveraine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4445000" y="6604000"/>
            <a:ext cx="355600" cy="355600"/>
          </a:xfrm>
          <a:prstGeom prst="ellipse">
            <a:avLst/>
          </a:prstGeom>
          <a:solidFill>
            <a:srgbClr val="E11D48">
              <a:alpha val="25098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5715000" y="66040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50800" y="22225"/>
                </a:moveTo>
                <a:cubicBezTo>
                  <a:pt x="22781" y="22225"/>
                  <a:pt x="0" y="42158"/>
                  <a:pt x="0" y="66675"/>
                </a:cubicBezTo>
                <a:lnTo>
                  <a:pt x="0" y="288925"/>
                </a:lnTo>
                <a:cubicBezTo>
                  <a:pt x="0" y="313442"/>
                  <a:pt x="22781" y="333375"/>
                  <a:pt x="50800" y="333375"/>
                </a:cubicBezTo>
                <a:lnTo>
                  <a:pt x="304800" y="333375"/>
                </a:lnTo>
                <a:cubicBezTo>
                  <a:pt x="332819" y="333375"/>
                  <a:pt x="355600" y="313442"/>
                  <a:pt x="355600" y="288925"/>
                </a:cubicBezTo>
                <a:lnTo>
                  <a:pt x="355600" y="66675"/>
                </a:lnTo>
                <a:cubicBezTo>
                  <a:pt x="355600" y="42158"/>
                  <a:pt x="332819" y="22225"/>
                  <a:pt x="304800" y="22225"/>
                </a:cubicBezTo>
                <a:lnTo>
                  <a:pt x="50800" y="22225"/>
                </a:lnTo>
                <a:close/>
                <a:moveTo>
                  <a:pt x="101600" y="77788"/>
                </a:moveTo>
                <a:cubicBezTo>
                  <a:pt x="122628" y="77788"/>
                  <a:pt x="139700" y="92726"/>
                  <a:pt x="139700" y="111125"/>
                </a:cubicBezTo>
                <a:cubicBezTo>
                  <a:pt x="139700" y="129524"/>
                  <a:pt x="122628" y="144463"/>
                  <a:pt x="101600" y="144463"/>
                </a:cubicBezTo>
                <a:cubicBezTo>
                  <a:pt x="80572" y="144463"/>
                  <a:pt x="63500" y="129524"/>
                  <a:pt x="63500" y="111125"/>
                </a:cubicBezTo>
                <a:cubicBezTo>
                  <a:pt x="63500" y="92726"/>
                  <a:pt x="80572" y="77788"/>
                  <a:pt x="101600" y="77788"/>
                </a:cubicBezTo>
                <a:close/>
                <a:moveTo>
                  <a:pt x="215900" y="155575"/>
                </a:moveTo>
                <a:cubicBezTo>
                  <a:pt x="222567" y="155575"/>
                  <a:pt x="228679" y="158631"/>
                  <a:pt x="232172" y="163562"/>
                </a:cubicBezTo>
                <a:lnTo>
                  <a:pt x="302022" y="263575"/>
                </a:lnTo>
                <a:cubicBezTo>
                  <a:pt x="305594" y="268714"/>
                  <a:pt x="305753" y="275173"/>
                  <a:pt x="302419" y="280452"/>
                </a:cubicBezTo>
                <a:cubicBezTo>
                  <a:pt x="299085" y="285730"/>
                  <a:pt x="292656" y="288925"/>
                  <a:pt x="285750" y="288925"/>
                </a:cubicBezTo>
                <a:lnTo>
                  <a:pt x="69850" y="288925"/>
                </a:lnTo>
                <a:cubicBezTo>
                  <a:pt x="62786" y="288925"/>
                  <a:pt x="56198" y="285452"/>
                  <a:pt x="52943" y="279966"/>
                </a:cubicBezTo>
                <a:cubicBezTo>
                  <a:pt x="49689" y="274479"/>
                  <a:pt x="50165" y="267811"/>
                  <a:pt x="54213" y="262741"/>
                </a:cubicBezTo>
                <a:lnTo>
                  <a:pt x="98663" y="207179"/>
                </a:lnTo>
                <a:cubicBezTo>
                  <a:pt x="102235" y="202734"/>
                  <a:pt x="108029" y="200094"/>
                  <a:pt x="114300" y="200094"/>
                </a:cubicBezTo>
                <a:cubicBezTo>
                  <a:pt x="120571" y="200094"/>
                  <a:pt x="126365" y="202734"/>
                  <a:pt x="129937" y="207179"/>
                </a:cubicBezTo>
                <a:lnTo>
                  <a:pt x="150892" y="233432"/>
                </a:lnTo>
                <a:lnTo>
                  <a:pt x="199628" y="163632"/>
                </a:lnTo>
                <a:cubicBezTo>
                  <a:pt x="203121" y="158700"/>
                  <a:pt x="209233" y="155644"/>
                  <a:pt x="215900" y="155644"/>
                </a:cubicBezTo>
                <a:close/>
              </a:path>
            </a:pathLst>
          </a:custGeom>
          <a:solidFill>
            <a:srgbClr val="8B5CF6">
              <a:alpha val="25098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6985000" y="66040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325041" y="4862"/>
                </a:moveTo>
                <a:cubicBezTo>
                  <a:pt x="330319" y="9098"/>
                  <a:pt x="333375" y="15488"/>
                  <a:pt x="333375" y="22225"/>
                </a:cubicBezTo>
                <a:lnTo>
                  <a:pt x="333375" y="233363"/>
                </a:lnTo>
                <a:cubicBezTo>
                  <a:pt x="333375" y="264061"/>
                  <a:pt x="303510" y="288925"/>
                  <a:pt x="266700" y="288925"/>
                </a:cubicBezTo>
                <a:cubicBezTo>
                  <a:pt x="229890" y="288925"/>
                  <a:pt x="200025" y="264061"/>
                  <a:pt x="200025" y="233363"/>
                </a:cubicBezTo>
                <a:cubicBezTo>
                  <a:pt x="200025" y="202664"/>
                  <a:pt x="229890" y="177800"/>
                  <a:pt x="266700" y="177800"/>
                </a:cubicBezTo>
                <a:cubicBezTo>
                  <a:pt x="274479" y="177800"/>
                  <a:pt x="281980" y="178911"/>
                  <a:pt x="288925" y="180995"/>
                </a:cubicBezTo>
                <a:lnTo>
                  <a:pt x="288925" y="99943"/>
                </a:lnTo>
                <a:lnTo>
                  <a:pt x="133350" y="134531"/>
                </a:lnTo>
                <a:lnTo>
                  <a:pt x="133350" y="277813"/>
                </a:lnTo>
                <a:cubicBezTo>
                  <a:pt x="133350" y="308511"/>
                  <a:pt x="103485" y="333375"/>
                  <a:pt x="66675" y="333375"/>
                </a:cubicBezTo>
                <a:cubicBezTo>
                  <a:pt x="29865" y="333375"/>
                  <a:pt x="0" y="308511"/>
                  <a:pt x="0" y="277813"/>
                </a:cubicBezTo>
                <a:cubicBezTo>
                  <a:pt x="0" y="247114"/>
                  <a:pt x="29865" y="222250"/>
                  <a:pt x="66675" y="222250"/>
                </a:cubicBezTo>
                <a:cubicBezTo>
                  <a:pt x="74454" y="222250"/>
                  <a:pt x="81955" y="223361"/>
                  <a:pt x="88900" y="225445"/>
                </a:cubicBezTo>
                <a:lnTo>
                  <a:pt x="88900" y="66675"/>
                </a:lnTo>
                <a:cubicBezTo>
                  <a:pt x="88900" y="56257"/>
                  <a:pt x="96123" y="47228"/>
                  <a:pt x="106333" y="45006"/>
                </a:cubicBezTo>
                <a:lnTo>
                  <a:pt x="306358" y="556"/>
                </a:lnTo>
                <a:cubicBezTo>
                  <a:pt x="312956" y="-903"/>
                  <a:pt x="319832" y="695"/>
                  <a:pt x="325110" y="4931"/>
                </a:cubicBezTo>
                <a:close/>
              </a:path>
            </a:pathLst>
          </a:custGeom>
          <a:solidFill>
            <a:srgbClr val="D97706">
              <a:alpha val="25098"/>
            </a:srgbClr>
          </a:solidFill>
          <a:ln/>
        </p:spPr>
      </p:sp>
      <p:sp>
        <p:nvSpPr>
          <p:cNvPr id="11" name="Shape 9"/>
          <p:cNvSpPr/>
          <p:nvPr/>
        </p:nvSpPr>
        <p:spPr>
          <a:xfrm>
            <a:off x="8255000" y="66040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95580" y="0"/>
                </a:moveTo>
                <a:cubicBezTo>
                  <a:pt x="195580" y="-12293"/>
                  <a:pt x="187635" y="-22225"/>
                  <a:pt x="177800" y="-22225"/>
                </a:cubicBezTo>
                <a:cubicBezTo>
                  <a:pt x="167965" y="-22225"/>
                  <a:pt x="160020" y="-12293"/>
                  <a:pt x="160020" y="0"/>
                </a:cubicBezTo>
                <a:lnTo>
                  <a:pt x="160020" y="44450"/>
                </a:lnTo>
                <a:lnTo>
                  <a:pt x="106680" y="44450"/>
                </a:lnTo>
                <a:cubicBezTo>
                  <a:pt x="77232" y="44450"/>
                  <a:pt x="53340" y="74315"/>
                  <a:pt x="53340" y="111125"/>
                </a:cubicBezTo>
                <a:lnTo>
                  <a:pt x="53340" y="266700"/>
                </a:lnTo>
                <a:cubicBezTo>
                  <a:pt x="53340" y="303510"/>
                  <a:pt x="77232" y="333375"/>
                  <a:pt x="106680" y="333375"/>
                </a:cubicBezTo>
                <a:lnTo>
                  <a:pt x="248920" y="333375"/>
                </a:lnTo>
                <a:cubicBezTo>
                  <a:pt x="278368" y="333375"/>
                  <a:pt x="302260" y="303510"/>
                  <a:pt x="302260" y="266700"/>
                </a:cubicBezTo>
                <a:lnTo>
                  <a:pt x="302260" y="111125"/>
                </a:lnTo>
                <a:cubicBezTo>
                  <a:pt x="302260" y="74315"/>
                  <a:pt x="278368" y="44450"/>
                  <a:pt x="248920" y="44450"/>
                </a:cubicBezTo>
                <a:lnTo>
                  <a:pt x="195580" y="44450"/>
                </a:lnTo>
                <a:lnTo>
                  <a:pt x="195580" y="0"/>
                </a:lnTo>
                <a:close/>
                <a:moveTo>
                  <a:pt x="88900" y="255587"/>
                </a:moveTo>
                <a:cubicBezTo>
                  <a:pt x="88900" y="246350"/>
                  <a:pt x="94845" y="238919"/>
                  <a:pt x="102235" y="238919"/>
                </a:cubicBezTo>
                <a:lnTo>
                  <a:pt x="120015" y="238919"/>
                </a:lnTo>
                <a:cubicBezTo>
                  <a:pt x="127405" y="238919"/>
                  <a:pt x="133350" y="246350"/>
                  <a:pt x="133350" y="255587"/>
                </a:cubicBezTo>
                <a:cubicBezTo>
                  <a:pt x="133350" y="264825"/>
                  <a:pt x="127405" y="272256"/>
                  <a:pt x="120015" y="272256"/>
                </a:cubicBezTo>
                <a:lnTo>
                  <a:pt x="102235" y="272256"/>
                </a:lnTo>
                <a:cubicBezTo>
                  <a:pt x="94845" y="272256"/>
                  <a:pt x="88900" y="264825"/>
                  <a:pt x="88900" y="255587"/>
                </a:cubicBezTo>
                <a:close/>
                <a:moveTo>
                  <a:pt x="155575" y="255587"/>
                </a:moveTo>
                <a:cubicBezTo>
                  <a:pt x="155575" y="246350"/>
                  <a:pt x="161520" y="238919"/>
                  <a:pt x="168910" y="238919"/>
                </a:cubicBezTo>
                <a:lnTo>
                  <a:pt x="186690" y="238919"/>
                </a:lnTo>
                <a:cubicBezTo>
                  <a:pt x="194080" y="238919"/>
                  <a:pt x="200025" y="246350"/>
                  <a:pt x="200025" y="255587"/>
                </a:cubicBezTo>
                <a:cubicBezTo>
                  <a:pt x="200025" y="264825"/>
                  <a:pt x="194080" y="272256"/>
                  <a:pt x="186690" y="272256"/>
                </a:cubicBezTo>
                <a:lnTo>
                  <a:pt x="168910" y="272256"/>
                </a:lnTo>
                <a:cubicBezTo>
                  <a:pt x="161520" y="272256"/>
                  <a:pt x="155575" y="264825"/>
                  <a:pt x="155575" y="255587"/>
                </a:cubicBezTo>
                <a:close/>
                <a:moveTo>
                  <a:pt x="222250" y="255587"/>
                </a:moveTo>
                <a:cubicBezTo>
                  <a:pt x="222250" y="246350"/>
                  <a:pt x="228195" y="238919"/>
                  <a:pt x="235585" y="238919"/>
                </a:cubicBezTo>
                <a:lnTo>
                  <a:pt x="253365" y="238919"/>
                </a:lnTo>
                <a:cubicBezTo>
                  <a:pt x="260755" y="238919"/>
                  <a:pt x="266700" y="246350"/>
                  <a:pt x="266700" y="255587"/>
                </a:cubicBezTo>
                <a:cubicBezTo>
                  <a:pt x="266700" y="264825"/>
                  <a:pt x="260755" y="272256"/>
                  <a:pt x="253365" y="272256"/>
                </a:cubicBezTo>
                <a:lnTo>
                  <a:pt x="235585" y="272256"/>
                </a:lnTo>
                <a:cubicBezTo>
                  <a:pt x="228195" y="272256"/>
                  <a:pt x="222250" y="264825"/>
                  <a:pt x="222250" y="255587"/>
                </a:cubicBezTo>
                <a:close/>
                <a:moveTo>
                  <a:pt x="124460" y="122238"/>
                </a:moveTo>
                <a:cubicBezTo>
                  <a:pt x="139180" y="122238"/>
                  <a:pt x="151130" y="137176"/>
                  <a:pt x="151130" y="155575"/>
                </a:cubicBezTo>
                <a:cubicBezTo>
                  <a:pt x="151130" y="173974"/>
                  <a:pt x="139180" y="188913"/>
                  <a:pt x="124460" y="188913"/>
                </a:cubicBezTo>
                <a:cubicBezTo>
                  <a:pt x="109740" y="188913"/>
                  <a:pt x="97790" y="173974"/>
                  <a:pt x="97790" y="155575"/>
                </a:cubicBezTo>
                <a:cubicBezTo>
                  <a:pt x="97790" y="137176"/>
                  <a:pt x="109740" y="122238"/>
                  <a:pt x="124460" y="122238"/>
                </a:cubicBezTo>
                <a:close/>
                <a:moveTo>
                  <a:pt x="204470" y="155575"/>
                </a:moveTo>
                <a:cubicBezTo>
                  <a:pt x="204470" y="137176"/>
                  <a:pt x="216420" y="122238"/>
                  <a:pt x="231140" y="122238"/>
                </a:cubicBezTo>
                <a:cubicBezTo>
                  <a:pt x="245860" y="122238"/>
                  <a:pt x="257810" y="137176"/>
                  <a:pt x="257810" y="155575"/>
                </a:cubicBezTo>
                <a:cubicBezTo>
                  <a:pt x="257810" y="173974"/>
                  <a:pt x="245860" y="188913"/>
                  <a:pt x="231140" y="188913"/>
                </a:cubicBezTo>
                <a:cubicBezTo>
                  <a:pt x="216420" y="188913"/>
                  <a:pt x="204470" y="173974"/>
                  <a:pt x="204470" y="155575"/>
                </a:cubicBezTo>
                <a:close/>
                <a:moveTo>
                  <a:pt x="35560" y="155575"/>
                </a:moveTo>
                <a:cubicBezTo>
                  <a:pt x="35560" y="143282"/>
                  <a:pt x="27615" y="133350"/>
                  <a:pt x="17780" y="133350"/>
                </a:cubicBezTo>
                <a:cubicBezTo>
                  <a:pt x="7945" y="133350"/>
                  <a:pt x="0" y="143282"/>
                  <a:pt x="0" y="155575"/>
                </a:cubicBezTo>
                <a:lnTo>
                  <a:pt x="0" y="222250"/>
                </a:lnTo>
                <a:cubicBezTo>
                  <a:pt x="0" y="234543"/>
                  <a:pt x="7945" y="244475"/>
                  <a:pt x="17780" y="244475"/>
                </a:cubicBezTo>
                <a:cubicBezTo>
                  <a:pt x="27615" y="244475"/>
                  <a:pt x="35560" y="234543"/>
                  <a:pt x="35560" y="222250"/>
                </a:cubicBezTo>
                <a:lnTo>
                  <a:pt x="35560" y="155575"/>
                </a:lnTo>
                <a:close/>
                <a:moveTo>
                  <a:pt x="337820" y="133350"/>
                </a:moveTo>
                <a:cubicBezTo>
                  <a:pt x="327985" y="133350"/>
                  <a:pt x="320040" y="143282"/>
                  <a:pt x="320040" y="155575"/>
                </a:cubicBezTo>
                <a:lnTo>
                  <a:pt x="320040" y="222250"/>
                </a:lnTo>
                <a:cubicBezTo>
                  <a:pt x="320040" y="234543"/>
                  <a:pt x="327985" y="244475"/>
                  <a:pt x="337820" y="244475"/>
                </a:cubicBezTo>
                <a:cubicBezTo>
                  <a:pt x="347655" y="244475"/>
                  <a:pt x="355600" y="234543"/>
                  <a:pt x="355600" y="222250"/>
                </a:cubicBezTo>
                <a:lnTo>
                  <a:pt x="355600" y="155575"/>
                </a:lnTo>
                <a:cubicBezTo>
                  <a:pt x="355600" y="143282"/>
                  <a:pt x="347655" y="133350"/>
                  <a:pt x="337820" y="133350"/>
                </a:cubicBezTo>
                <a:close/>
              </a:path>
            </a:pathLst>
          </a:custGeom>
          <a:solidFill>
            <a:srgbClr val="059669">
              <a:alpha val="25098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9525000" y="66040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244406" y="194469"/>
                </a:moveTo>
                <a:lnTo>
                  <a:pt x="111820" y="194469"/>
                </a:lnTo>
                <a:cubicBezTo>
                  <a:pt x="113834" y="239266"/>
                  <a:pt x="123765" y="280521"/>
                  <a:pt x="137864" y="310733"/>
                </a:cubicBezTo>
                <a:cubicBezTo>
                  <a:pt x="145782" y="327749"/>
                  <a:pt x="154325" y="339765"/>
                  <a:pt x="162242" y="347127"/>
                </a:cubicBezTo>
                <a:cubicBezTo>
                  <a:pt x="170021" y="354419"/>
                  <a:pt x="175369" y="355600"/>
                  <a:pt x="178147" y="355600"/>
                </a:cubicBezTo>
                <a:cubicBezTo>
                  <a:pt x="180925" y="355600"/>
                  <a:pt x="186273" y="354419"/>
                  <a:pt x="194052" y="347127"/>
                </a:cubicBezTo>
                <a:cubicBezTo>
                  <a:pt x="201970" y="339765"/>
                  <a:pt x="210512" y="327680"/>
                  <a:pt x="218430" y="310733"/>
                </a:cubicBezTo>
                <a:cubicBezTo>
                  <a:pt x="232529" y="280521"/>
                  <a:pt x="242461" y="239266"/>
                  <a:pt x="244475" y="194469"/>
                </a:cubicBezTo>
                <a:close/>
                <a:moveTo>
                  <a:pt x="111750" y="161131"/>
                </a:moveTo>
                <a:lnTo>
                  <a:pt x="244336" y="161131"/>
                </a:lnTo>
                <a:cubicBezTo>
                  <a:pt x="242391" y="116334"/>
                  <a:pt x="232460" y="75079"/>
                  <a:pt x="218361" y="44867"/>
                </a:cubicBezTo>
                <a:cubicBezTo>
                  <a:pt x="210443" y="27920"/>
                  <a:pt x="201900" y="15835"/>
                  <a:pt x="193983" y="8473"/>
                </a:cubicBezTo>
                <a:cubicBezTo>
                  <a:pt x="186204" y="1181"/>
                  <a:pt x="180856" y="0"/>
                  <a:pt x="178078" y="0"/>
                </a:cubicBezTo>
                <a:cubicBezTo>
                  <a:pt x="175300" y="0"/>
                  <a:pt x="169952" y="1181"/>
                  <a:pt x="162173" y="8473"/>
                </a:cubicBezTo>
                <a:cubicBezTo>
                  <a:pt x="154255" y="15835"/>
                  <a:pt x="145713" y="27920"/>
                  <a:pt x="137795" y="44867"/>
                </a:cubicBezTo>
                <a:cubicBezTo>
                  <a:pt x="123696" y="75079"/>
                  <a:pt x="113764" y="116334"/>
                  <a:pt x="111750" y="161131"/>
                </a:cubicBezTo>
                <a:close/>
                <a:moveTo>
                  <a:pt x="78413" y="161131"/>
                </a:moveTo>
                <a:cubicBezTo>
                  <a:pt x="80843" y="101679"/>
                  <a:pt x="96193" y="46464"/>
                  <a:pt x="118626" y="10210"/>
                </a:cubicBezTo>
                <a:cubicBezTo>
                  <a:pt x="54660" y="32851"/>
                  <a:pt x="7570" y="91122"/>
                  <a:pt x="1042" y="161131"/>
                </a:cubicBezTo>
                <a:lnTo>
                  <a:pt x="78413" y="161131"/>
                </a:lnTo>
                <a:close/>
                <a:moveTo>
                  <a:pt x="1042" y="194469"/>
                </a:moveTo>
                <a:cubicBezTo>
                  <a:pt x="7570" y="264478"/>
                  <a:pt x="54660" y="322749"/>
                  <a:pt x="118626" y="345390"/>
                </a:cubicBezTo>
                <a:cubicBezTo>
                  <a:pt x="96193" y="309136"/>
                  <a:pt x="80843" y="253921"/>
                  <a:pt x="78413" y="194469"/>
                </a:cubicBezTo>
                <a:lnTo>
                  <a:pt x="1042" y="194469"/>
                </a:lnTo>
                <a:close/>
                <a:moveTo>
                  <a:pt x="277743" y="194469"/>
                </a:moveTo>
                <a:cubicBezTo>
                  <a:pt x="275312" y="253921"/>
                  <a:pt x="259963" y="309136"/>
                  <a:pt x="237530" y="345390"/>
                </a:cubicBezTo>
                <a:cubicBezTo>
                  <a:pt x="301496" y="322679"/>
                  <a:pt x="348585" y="264478"/>
                  <a:pt x="355114" y="194469"/>
                </a:cubicBezTo>
                <a:lnTo>
                  <a:pt x="277743" y="194469"/>
                </a:lnTo>
                <a:close/>
                <a:moveTo>
                  <a:pt x="355114" y="161131"/>
                </a:moveTo>
                <a:cubicBezTo>
                  <a:pt x="348585" y="91122"/>
                  <a:pt x="301496" y="32851"/>
                  <a:pt x="237530" y="10210"/>
                </a:cubicBezTo>
                <a:cubicBezTo>
                  <a:pt x="259963" y="46464"/>
                  <a:pt x="275312" y="101679"/>
                  <a:pt x="277743" y="161131"/>
                </a:cubicBezTo>
                <a:lnTo>
                  <a:pt x="355114" y="161131"/>
                </a:lnTo>
                <a:close/>
              </a:path>
            </a:pathLst>
          </a:custGeom>
          <a:solidFill>
            <a:srgbClr val="0891B2">
              <a:alpha val="25098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10795000" y="66040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344488" y="44450"/>
                </a:moveTo>
                <a:cubicBezTo>
                  <a:pt x="353655" y="44450"/>
                  <a:pt x="358864" y="54937"/>
                  <a:pt x="353378" y="62230"/>
                </a:cubicBezTo>
                <a:lnTo>
                  <a:pt x="333375" y="88900"/>
                </a:lnTo>
                <a:lnTo>
                  <a:pt x="333375" y="211138"/>
                </a:lnTo>
                <a:cubicBezTo>
                  <a:pt x="333375" y="266353"/>
                  <a:pt x="288578" y="311150"/>
                  <a:pt x="233363" y="311150"/>
                </a:cubicBezTo>
                <a:lnTo>
                  <a:pt x="155575" y="311150"/>
                </a:lnTo>
                <a:lnTo>
                  <a:pt x="123418" y="343307"/>
                </a:lnTo>
                <a:cubicBezTo>
                  <a:pt x="116195" y="350530"/>
                  <a:pt x="105013" y="351919"/>
                  <a:pt x="96262" y="346641"/>
                </a:cubicBezTo>
                <a:lnTo>
                  <a:pt x="28823" y="306219"/>
                </a:lnTo>
                <a:cubicBezTo>
                  <a:pt x="17016" y="299135"/>
                  <a:pt x="18405" y="281563"/>
                  <a:pt x="31184" y="276423"/>
                </a:cubicBezTo>
                <a:lnTo>
                  <a:pt x="111125" y="244475"/>
                </a:lnTo>
                <a:cubicBezTo>
                  <a:pt x="16530" y="216069"/>
                  <a:pt x="5209" y="117931"/>
                  <a:pt x="15280" y="66467"/>
                </a:cubicBezTo>
                <a:cubicBezTo>
                  <a:pt x="17780" y="54104"/>
                  <a:pt x="31462" y="49590"/>
                  <a:pt x="42575" y="55701"/>
                </a:cubicBezTo>
                <a:lnTo>
                  <a:pt x="222250" y="155575"/>
                </a:lnTo>
                <a:lnTo>
                  <a:pt x="222250" y="100013"/>
                </a:lnTo>
                <a:cubicBezTo>
                  <a:pt x="222250" y="69314"/>
                  <a:pt x="247114" y="44450"/>
                  <a:pt x="277813" y="44450"/>
                </a:cubicBezTo>
                <a:lnTo>
                  <a:pt x="344488" y="44450"/>
                </a:lnTo>
                <a:close/>
                <a:moveTo>
                  <a:pt x="277813" y="83344"/>
                </a:moveTo>
                <a:cubicBezTo>
                  <a:pt x="268613" y="83344"/>
                  <a:pt x="261144" y="90813"/>
                  <a:pt x="261144" y="100013"/>
                </a:cubicBezTo>
                <a:cubicBezTo>
                  <a:pt x="261144" y="109212"/>
                  <a:pt x="268613" y="116681"/>
                  <a:pt x="277813" y="116681"/>
                </a:cubicBezTo>
                <a:cubicBezTo>
                  <a:pt x="287012" y="116681"/>
                  <a:pt x="294481" y="109212"/>
                  <a:pt x="294481" y="100013"/>
                </a:cubicBezTo>
                <a:cubicBezTo>
                  <a:pt x="294481" y="90813"/>
                  <a:pt x="287012" y="83344"/>
                  <a:pt x="277813" y="83344"/>
                </a:cubicBezTo>
                <a:close/>
                <a:moveTo>
                  <a:pt x="126752" y="-6667"/>
                </a:moveTo>
                <a:cubicBezTo>
                  <a:pt x="135364" y="-16183"/>
                  <a:pt x="149880" y="-12849"/>
                  <a:pt x="156270" y="-1736"/>
                </a:cubicBezTo>
                <a:lnTo>
                  <a:pt x="195441" y="66536"/>
                </a:lnTo>
                <a:cubicBezTo>
                  <a:pt x="191413" y="76537"/>
                  <a:pt x="189051" y="87441"/>
                  <a:pt x="188913" y="98832"/>
                </a:cubicBezTo>
                <a:lnTo>
                  <a:pt x="95915" y="47228"/>
                </a:lnTo>
                <a:cubicBezTo>
                  <a:pt x="102930" y="25281"/>
                  <a:pt x="114667" y="6668"/>
                  <a:pt x="126752" y="-6667"/>
                </a:cubicBezTo>
                <a:close/>
              </a:path>
            </a:pathLst>
          </a:custGeom>
          <a:solidFill>
            <a:srgbClr val="14B8A6">
              <a:alpha val="25098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5588000" y="7366000"/>
            <a:ext cx="5080000" cy="12700"/>
          </a:xfrm>
          <a:prstGeom prst="rect">
            <a:avLst/>
          </a:prstGeom>
          <a:solidFill>
            <a:srgbClr val="FFFFFF">
              <a:alpha val="8235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4953000" y="7620000"/>
            <a:ext cx="635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47556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Référentiel de classification de l'IA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14986000" y="8636000"/>
            <a:ext cx="762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A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334000" cy="9144000"/>
          </a:xfrm>
          <a:prstGeom prst="rect">
            <a:avLst/>
          </a:prstGeom>
          <a:solidFill>
            <a:srgbClr val="1E1B4B"/>
          </a:solidFill>
          <a:ln/>
        </p:spPr>
      </p:sp>
      <p:sp>
        <p:nvSpPr>
          <p:cNvPr id="3" name="Text 1"/>
          <p:cNvSpPr/>
          <p:nvPr/>
        </p:nvSpPr>
        <p:spPr>
          <a:xfrm>
            <a:off x="762000" y="1270000"/>
            <a:ext cx="4064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4800" spc="4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SOMMAIRE</a:t>
            </a:r>
            <a:endParaRPr lang="en-US" sz="4800" dirty="0"/>
          </a:p>
        </p:txBody>
      </p:sp>
      <p:sp>
        <p:nvSpPr>
          <p:cNvPr id="4" name="Shape 2"/>
          <p:cNvSpPr/>
          <p:nvPr/>
        </p:nvSpPr>
        <p:spPr>
          <a:xfrm>
            <a:off x="762000" y="2222500"/>
            <a:ext cx="762000" cy="50800"/>
          </a:xfrm>
          <a:prstGeom prst="rect">
            <a:avLst/>
          </a:prstGeom>
          <a:solidFill>
            <a:srgbClr val="14B8A6"/>
          </a:solidFill>
          <a:ln/>
        </p:spPr>
      </p:sp>
      <p:sp>
        <p:nvSpPr>
          <p:cNvPr id="5" name="Text 3"/>
          <p:cNvSpPr/>
          <p:nvPr/>
        </p:nvSpPr>
        <p:spPr>
          <a:xfrm>
            <a:off x="762000" y="2540000"/>
            <a:ext cx="38100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 espèces d'IA à comprendre pour décider en connaissance de cause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762000" y="73660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508000"/>
                </a:moveTo>
                <a:cubicBezTo>
                  <a:pt x="394186" y="508000"/>
                  <a:pt x="508000" y="394186"/>
                  <a:pt x="508000" y="254000"/>
                </a:cubicBezTo>
                <a:cubicBezTo>
                  <a:pt x="508000" y="113814"/>
                  <a:pt x="394186" y="0"/>
                  <a:pt x="254000" y="0"/>
                </a:cubicBezTo>
                <a:cubicBezTo>
                  <a:pt x="113814" y="0"/>
                  <a:pt x="0" y="113814"/>
                  <a:pt x="0" y="254000"/>
                </a:cubicBezTo>
                <a:cubicBezTo>
                  <a:pt x="0" y="394186"/>
                  <a:pt x="113814" y="508000"/>
                  <a:pt x="254000" y="508000"/>
                </a:cubicBezTo>
                <a:close/>
                <a:moveTo>
                  <a:pt x="304304" y="322560"/>
                </a:moveTo>
                <a:lnTo>
                  <a:pt x="161131" y="377627"/>
                </a:lnTo>
                <a:cubicBezTo>
                  <a:pt x="141883" y="385068"/>
                  <a:pt x="122932" y="366117"/>
                  <a:pt x="130373" y="346869"/>
                </a:cubicBezTo>
                <a:lnTo>
                  <a:pt x="185440" y="203696"/>
                </a:lnTo>
                <a:cubicBezTo>
                  <a:pt x="188714" y="195263"/>
                  <a:pt x="195263" y="188714"/>
                  <a:pt x="203696" y="185440"/>
                </a:cubicBezTo>
                <a:lnTo>
                  <a:pt x="346869" y="130373"/>
                </a:lnTo>
                <a:cubicBezTo>
                  <a:pt x="366117" y="122932"/>
                  <a:pt x="385068" y="141883"/>
                  <a:pt x="377627" y="161131"/>
                </a:cubicBezTo>
                <a:lnTo>
                  <a:pt x="322560" y="304304"/>
                </a:lnTo>
                <a:cubicBezTo>
                  <a:pt x="319385" y="312737"/>
                  <a:pt x="312738" y="319286"/>
                  <a:pt x="304304" y="322560"/>
                </a:cubicBezTo>
                <a:close/>
                <a:moveTo>
                  <a:pt x="285750" y="254000"/>
                </a:moveTo>
                <a:cubicBezTo>
                  <a:pt x="285750" y="236477"/>
                  <a:pt x="271523" y="222250"/>
                  <a:pt x="254000" y="222250"/>
                </a:cubicBezTo>
                <a:cubicBezTo>
                  <a:pt x="236477" y="222250"/>
                  <a:pt x="222250" y="236477"/>
                  <a:pt x="222250" y="254000"/>
                </a:cubicBezTo>
                <a:cubicBezTo>
                  <a:pt x="222250" y="271523"/>
                  <a:pt x="236477" y="285750"/>
                  <a:pt x="254000" y="285750"/>
                </a:cubicBezTo>
                <a:cubicBezTo>
                  <a:pt x="271523" y="285750"/>
                  <a:pt x="285750" y="271523"/>
                  <a:pt x="285750" y="254000"/>
                </a:cubicBezTo>
                <a:close/>
              </a:path>
            </a:pathLst>
          </a:custGeom>
          <a:solidFill>
            <a:srgbClr val="4F46E5">
              <a:alpha val="25098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5842000" y="1016000"/>
            <a:ext cx="6985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4F46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01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6604000" y="1016000"/>
            <a:ext cx="4064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Sortir de l'illusion de l'IA monolithique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842000" y="1587500"/>
            <a:ext cx="4826000" cy="12700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10" name="Text 8"/>
          <p:cNvSpPr/>
          <p:nvPr/>
        </p:nvSpPr>
        <p:spPr>
          <a:xfrm>
            <a:off x="5842000" y="1841500"/>
            <a:ext cx="6985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E11D48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6604000" y="1841500"/>
            <a:ext cx="4064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Les LLM — La mécanique de la probabilité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842000" y="2413000"/>
            <a:ext cx="4826000" cy="12700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13" name="Text 11"/>
          <p:cNvSpPr/>
          <p:nvPr/>
        </p:nvSpPr>
        <p:spPr>
          <a:xfrm>
            <a:off x="5842000" y="2667000"/>
            <a:ext cx="6985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03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6604000" y="2667000"/>
            <a:ext cx="4064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IA Génératrice d'Images et Vidéos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842000" y="3238500"/>
            <a:ext cx="4826000" cy="12700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16" name="Text 14"/>
          <p:cNvSpPr/>
          <p:nvPr/>
        </p:nvSpPr>
        <p:spPr>
          <a:xfrm>
            <a:off x="5842000" y="3492500"/>
            <a:ext cx="6985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D9770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04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6604000" y="3492500"/>
            <a:ext cx="4064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Systèmes Sonores et Musicaux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842000" y="4064000"/>
            <a:ext cx="4826000" cy="12700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19" name="Text 17"/>
          <p:cNvSpPr/>
          <p:nvPr/>
        </p:nvSpPr>
        <p:spPr>
          <a:xfrm>
            <a:off x="10922000" y="1016000"/>
            <a:ext cx="6985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05966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05</a:t>
            </a:r>
            <a:endParaRPr lang="en-US" sz="2400" dirty="0"/>
          </a:p>
        </p:txBody>
      </p:sp>
      <p:sp>
        <p:nvSpPr>
          <p:cNvPr id="20" name="Text 18"/>
          <p:cNvSpPr/>
          <p:nvPr/>
        </p:nvSpPr>
        <p:spPr>
          <a:xfrm>
            <a:off x="11684000" y="1016000"/>
            <a:ext cx="4064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Multimodal et Robotique (VLA)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10922000" y="1587500"/>
            <a:ext cx="4826000" cy="12700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22" name="Text 20"/>
          <p:cNvSpPr/>
          <p:nvPr/>
        </p:nvSpPr>
        <p:spPr>
          <a:xfrm>
            <a:off x="10922000" y="1841500"/>
            <a:ext cx="6985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0891B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06</a:t>
            </a:r>
            <a:endParaRPr lang="en-US" sz="2400" dirty="0"/>
          </a:p>
        </p:txBody>
      </p:sp>
      <p:sp>
        <p:nvSpPr>
          <p:cNvPr id="23" name="Text 21"/>
          <p:cNvSpPr/>
          <p:nvPr/>
        </p:nvSpPr>
        <p:spPr>
          <a:xfrm>
            <a:off x="11684000" y="1841500"/>
            <a:ext cx="4064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Les World Models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10922000" y="2413000"/>
            <a:ext cx="4826000" cy="12700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25" name="Text 23"/>
          <p:cNvSpPr/>
          <p:nvPr/>
        </p:nvSpPr>
        <p:spPr>
          <a:xfrm>
            <a:off x="10922000" y="2667000"/>
            <a:ext cx="6985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4F46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07</a:t>
            </a:r>
            <a:endParaRPr lang="en-US" sz="2400" dirty="0"/>
          </a:p>
        </p:txBody>
      </p:sp>
      <p:sp>
        <p:nvSpPr>
          <p:cNvPr id="26" name="Text 24"/>
          <p:cNvSpPr/>
          <p:nvPr/>
        </p:nvSpPr>
        <p:spPr>
          <a:xfrm>
            <a:off x="11684000" y="2667000"/>
            <a:ext cx="4064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Synthèse Stratégique Européenne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10922000" y="3238500"/>
            <a:ext cx="4826000" cy="12700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28" name="Shape 26"/>
          <p:cNvSpPr/>
          <p:nvPr/>
        </p:nvSpPr>
        <p:spPr>
          <a:xfrm>
            <a:off x="5842000" y="7620000"/>
            <a:ext cx="9906000" cy="635000"/>
          </a:xfrm>
          <a:prstGeom prst="roundRect">
            <a:avLst>
              <a:gd name="adj" fmla="val 8000"/>
            </a:avLst>
          </a:prstGeom>
          <a:solidFill>
            <a:srgbClr val="F3F4F6"/>
          </a:solidFill>
          <a:ln/>
        </p:spPr>
      </p:sp>
      <p:sp>
        <p:nvSpPr>
          <p:cNvPr id="29" name="Text 27"/>
          <p:cNvSpPr/>
          <p:nvPr/>
        </p:nvSpPr>
        <p:spPr>
          <a:xfrm>
            <a:off x="6096000" y="7620000"/>
            <a:ext cx="9398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sz="1600" i="1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« Comprendre les espèces pour décider en connaissance de cause »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4986000" y="8763000"/>
            <a:ext cx="762000" cy="254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2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</a:t>
            </a:r>
            <a:endParaRPr lang="en-US" sz="12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F46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160000" y="0"/>
            <a:ext cx="6096000" cy="9144000"/>
          </a:xfrm>
          <a:prstGeom prst="rect">
            <a:avLst/>
          </a:prstGeom>
          <a:gradFill rotWithShape="1" flip="none">
            <a:gsLst>
              <a:gs pos="0">
                <a:srgbClr val="4F46E5">
                  <a:alpha val="0"/>
                </a:srgbClr>
              </a:gs>
              <a:gs pos="100000">
                <a:srgbClr val="4338CA">
                  <a:alpha val="38000"/>
                </a:srgbClr>
              </a:gs>
            </a:gsLst>
            <a:lin ang="0" scaled="1"/>
          </a:gradFill>
          <a:ln/>
        </p:spPr>
      </p:sp>
      <p:sp>
        <p:nvSpPr>
          <p:cNvPr id="3" name="Text 1"/>
          <p:cNvSpPr/>
          <p:nvPr/>
        </p:nvSpPr>
        <p:spPr>
          <a:xfrm>
            <a:off x="762000" y="1524000"/>
            <a:ext cx="5080000" cy="2032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lang="en-US" sz="14000" spc="2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01</a:t>
            </a:r>
            <a:endParaRPr lang="en-US" sz="14000" dirty="0"/>
          </a:p>
        </p:txBody>
      </p:sp>
      <p:sp>
        <p:nvSpPr>
          <p:cNvPr id="4" name="Text 2"/>
          <p:cNvSpPr/>
          <p:nvPr/>
        </p:nvSpPr>
        <p:spPr>
          <a:xfrm>
            <a:off x="762000" y="3556000"/>
            <a:ext cx="254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spc="3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CHAPITRE 01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762000" y="4064000"/>
            <a:ext cx="1016000" cy="50800"/>
          </a:xfrm>
          <a:prstGeom prst="rect">
            <a:avLst/>
          </a:prstGeom>
          <a:solidFill>
            <a:srgbClr val="14B8A6"/>
          </a:solidFill>
          <a:ln/>
        </p:spPr>
      </p:sp>
      <p:sp>
        <p:nvSpPr>
          <p:cNvPr id="6" name="Text 4"/>
          <p:cNvSpPr/>
          <p:nvPr/>
        </p:nvSpPr>
        <p:spPr>
          <a:xfrm>
            <a:off x="762000" y="4318000"/>
            <a:ext cx="8890000" cy="16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lang="en-US" sz="4200" spc="1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Sortir de l'illusion</a:t>
            </a:r>
            <a:endParaRPr lang="en-US" sz="4200" dirty="0"/>
          </a:p>
          <a:p>
            <a:pPr algn="l">
              <a:lnSpc>
                <a:spcPct val="130000"/>
              </a:lnSpc>
            </a:pPr>
            <a:r>
              <a:rPr lang="en-US" sz="4200" spc="1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 l'IA monolithique</a:t>
            </a:r>
            <a:endParaRPr lang="en-US" sz="4200" dirty="0"/>
          </a:p>
        </p:txBody>
      </p:sp>
      <p:sp>
        <p:nvSpPr>
          <p:cNvPr id="7" name="Text 5"/>
          <p:cNvSpPr/>
          <p:nvPr/>
        </p:nvSpPr>
        <p:spPr>
          <a:xfrm>
            <a:off x="762000" y="6223000"/>
            <a:ext cx="7620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L'IA n'est pas une entité unique mais un bestiaire technologique</a:t>
            </a:r>
            <a:endParaRPr lang="en-US" sz="2000" dirty="0"/>
          </a:p>
        </p:txBody>
      </p:sp>
      <p:sp>
        <p:nvSpPr>
          <p:cNvPr id="8" name="Shape 6"/>
          <p:cNvSpPr/>
          <p:nvPr/>
        </p:nvSpPr>
        <p:spPr>
          <a:xfrm>
            <a:off x="13335000" y="3556000"/>
            <a:ext cx="2032000" cy="2032000"/>
          </a:xfrm>
          <a:custGeom>
            <a:avLst/>
            <a:gdLst/>
            <a:ahLst/>
            <a:cxnLst/>
            <a:rect l="l" t="t" r="r" b="b"/>
            <a:pathLst>
              <a:path w="2032000" h="2032000">
                <a:moveTo>
                  <a:pt x="889000" y="0"/>
                </a:moveTo>
                <a:cubicBezTo>
                  <a:pt x="1029097" y="0"/>
                  <a:pt x="1143000" y="85328"/>
                  <a:pt x="1143000" y="190500"/>
                </a:cubicBezTo>
                <a:cubicBezTo>
                  <a:pt x="1143000" y="231775"/>
                  <a:pt x="1125538" y="269875"/>
                  <a:pt x="1095375" y="301228"/>
                </a:cubicBezTo>
                <a:cubicBezTo>
                  <a:pt x="1069181" y="328613"/>
                  <a:pt x="1047750" y="361950"/>
                  <a:pt x="1047750" y="400050"/>
                </a:cubicBezTo>
                <a:cubicBezTo>
                  <a:pt x="1047750" y="459581"/>
                  <a:pt x="1096169" y="508000"/>
                  <a:pt x="1155700" y="508000"/>
                </a:cubicBezTo>
                <a:lnTo>
                  <a:pt x="1333500" y="508000"/>
                </a:lnTo>
                <a:cubicBezTo>
                  <a:pt x="1438672" y="508000"/>
                  <a:pt x="1524000" y="593328"/>
                  <a:pt x="1524000" y="698500"/>
                </a:cubicBezTo>
                <a:lnTo>
                  <a:pt x="1524000" y="876300"/>
                </a:lnTo>
                <a:cubicBezTo>
                  <a:pt x="1524000" y="935831"/>
                  <a:pt x="1572419" y="984250"/>
                  <a:pt x="1631950" y="984250"/>
                </a:cubicBezTo>
                <a:cubicBezTo>
                  <a:pt x="1669653" y="984250"/>
                  <a:pt x="1703388" y="962819"/>
                  <a:pt x="1730772" y="936625"/>
                </a:cubicBezTo>
                <a:cubicBezTo>
                  <a:pt x="1762125" y="906859"/>
                  <a:pt x="1800225" y="889000"/>
                  <a:pt x="1841500" y="889000"/>
                </a:cubicBezTo>
                <a:cubicBezTo>
                  <a:pt x="1946672" y="889000"/>
                  <a:pt x="2032000" y="1002903"/>
                  <a:pt x="2032000" y="1143000"/>
                </a:cubicBezTo>
                <a:cubicBezTo>
                  <a:pt x="2032000" y="1283097"/>
                  <a:pt x="1946672" y="1397000"/>
                  <a:pt x="1841500" y="1397000"/>
                </a:cubicBezTo>
                <a:cubicBezTo>
                  <a:pt x="1800225" y="1397000"/>
                  <a:pt x="1761728" y="1379538"/>
                  <a:pt x="1730772" y="1349375"/>
                </a:cubicBezTo>
                <a:cubicBezTo>
                  <a:pt x="1703388" y="1323181"/>
                  <a:pt x="1670050" y="1301750"/>
                  <a:pt x="1631950" y="1301750"/>
                </a:cubicBezTo>
                <a:cubicBezTo>
                  <a:pt x="1572419" y="1301750"/>
                  <a:pt x="1524000" y="1350169"/>
                  <a:pt x="1524000" y="1409700"/>
                </a:cubicBezTo>
                <a:lnTo>
                  <a:pt x="1524000" y="1841500"/>
                </a:lnTo>
                <a:cubicBezTo>
                  <a:pt x="1524000" y="1946672"/>
                  <a:pt x="1438672" y="2032000"/>
                  <a:pt x="1333500" y="2032000"/>
                </a:cubicBezTo>
                <a:lnTo>
                  <a:pt x="1108075" y="2032000"/>
                </a:lnTo>
                <a:cubicBezTo>
                  <a:pt x="1057275" y="2032000"/>
                  <a:pt x="1016000" y="1990725"/>
                  <a:pt x="1016000" y="1939925"/>
                </a:cubicBezTo>
                <a:cubicBezTo>
                  <a:pt x="1016000" y="1903413"/>
                  <a:pt x="1039019" y="1871266"/>
                  <a:pt x="1068388" y="1849438"/>
                </a:cubicBezTo>
                <a:cubicBezTo>
                  <a:pt x="1114425" y="1814909"/>
                  <a:pt x="1143000" y="1767284"/>
                  <a:pt x="1143000" y="1714500"/>
                </a:cubicBezTo>
                <a:cubicBezTo>
                  <a:pt x="1143000" y="1609328"/>
                  <a:pt x="1029097" y="1524000"/>
                  <a:pt x="889000" y="1524000"/>
                </a:cubicBezTo>
                <a:cubicBezTo>
                  <a:pt x="748903" y="1524000"/>
                  <a:pt x="635000" y="1609328"/>
                  <a:pt x="635000" y="1714500"/>
                </a:cubicBezTo>
                <a:cubicBezTo>
                  <a:pt x="635000" y="1767284"/>
                  <a:pt x="663575" y="1814909"/>
                  <a:pt x="709613" y="1849438"/>
                </a:cubicBezTo>
                <a:cubicBezTo>
                  <a:pt x="738981" y="1871266"/>
                  <a:pt x="762000" y="1903016"/>
                  <a:pt x="762000" y="1939925"/>
                </a:cubicBezTo>
                <a:cubicBezTo>
                  <a:pt x="762000" y="1990725"/>
                  <a:pt x="720725" y="2032000"/>
                  <a:pt x="669925" y="2032000"/>
                </a:cubicBezTo>
                <a:lnTo>
                  <a:pt x="190500" y="2032000"/>
                </a:lnTo>
                <a:cubicBezTo>
                  <a:pt x="85328" y="2032000"/>
                  <a:pt x="0" y="1946672"/>
                  <a:pt x="0" y="1841500"/>
                </a:cubicBezTo>
                <a:lnTo>
                  <a:pt x="0" y="1362075"/>
                </a:lnTo>
                <a:cubicBezTo>
                  <a:pt x="0" y="1311275"/>
                  <a:pt x="41275" y="1270000"/>
                  <a:pt x="92075" y="1270000"/>
                </a:cubicBezTo>
                <a:cubicBezTo>
                  <a:pt x="128588" y="1270000"/>
                  <a:pt x="160734" y="1293019"/>
                  <a:pt x="182563" y="1322387"/>
                </a:cubicBezTo>
                <a:cubicBezTo>
                  <a:pt x="217091" y="1368425"/>
                  <a:pt x="264716" y="1397000"/>
                  <a:pt x="317500" y="1397000"/>
                </a:cubicBezTo>
                <a:cubicBezTo>
                  <a:pt x="422672" y="1397000"/>
                  <a:pt x="508000" y="1283097"/>
                  <a:pt x="508000" y="1143000"/>
                </a:cubicBezTo>
                <a:cubicBezTo>
                  <a:pt x="508000" y="1002903"/>
                  <a:pt x="422672" y="889000"/>
                  <a:pt x="317500" y="889000"/>
                </a:cubicBezTo>
                <a:cubicBezTo>
                  <a:pt x="264716" y="889000"/>
                  <a:pt x="217091" y="917575"/>
                  <a:pt x="182563" y="963613"/>
                </a:cubicBezTo>
                <a:cubicBezTo>
                  <a:pt x="160734" y="992981"/>
                  <a:pt x="128984" y="1016000"/>
                  <a:pt x="92075" y="1016000"/>
                </a:cubicBezTo>
                <a:cubicBezTo>
                  <a:pt x="41275" y="1016000"/>
                  <a:pt x="0" y="974725"/>
                  <a:pt x="0" y="923925"/>
                </a:cubicBezTo>
                <a:lnTo>
                  <a:pt x="0" y="698500"/>
                </a:lnTo>
                <a:cubicBezTo>
                  <a:pt x="0" y="593328"/>
                  <a:pt x="85328" y="508000"/>
                  <a:pt x="190500" y="508000"/>
                </a:cubicBezTo>
                <a:lnTo>
                  <a:pt x="622300" y="508000"/>
                </a:lnTo>
                <a:cubicBezTo>
                  <a:pt x="681831" y="508000"/>
                  <a:pt x="730250" y="459581"/>
                  <a:pt x="730250" y="400050"/>
                </a:cubicBezTo>
                <a:cubicBezTo>
                  <a:pt x="730250" y="362347"/>
                  <a:pt x="708819" y="328613"/>
                  <a:pt x="682625" y="301228"/>
                </a:cubicBezTo>
                <a:cubicBezTo>
                  <a:pt x="652859" y="269875"/>
                  <a:pt x="635000" y="231775"/>
                  <a:pt x="635000" y="190500"/>
                </a:cubicBezTo>
                <a:cubicBezTo>
                  <a:pt x="635000" y="85328"/>
                  <a:pt x="748903" y="0"/>
                  <a:pt x="889000" y="0"/>
                </a:cubicBezTo>
                <a:close/>
              </a:path>
            </a:pathLst>
          </a:custGeom>
          <a:solidFill>
            <a:srgbClr val="FFFFFF">
              <a:alpha val="6275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14986000" y="8636000"/>
            <a:ext cx="762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03</a:t>
            </a:r>
            <a:endParaRPr lang="en-US" sz="14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A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76200"/>
          </a:xfrm>
          <a:prstGeom prst="rect">
            <a:avLst/>
          </a:prstGeom>
          <a:solidFill>
            <a:srgbClr val="4F46E5"/>
          </a:solidFill>
          <a:ln/>
        </p:spPr>
      </p:sp>
      <p:sp>
        <p:nvSpPr>
          <p:cNvPr id="3" name="Shape 1"/>
          <p:cNvSpPr/>
          <p:nvPr/>
        </p:nvSpPr>
        <p:spPr>
          <a:xfrm>
            <a:off x="762000" y="381000"/>
            <a:ext cx="1778000" cy="381000"/>
          </a:xfrm>
          <a:prstGeom prst="roundRect">
            <a:avLst>
              <a:gd name="adj" fmla="val 50000"/>
            </a:avLst>
          </a:prstGeom>
          <a:solidFill>
            <a:srgbClr val="4F46E5"/>
          </a:solidFill>
          <a:ln/>
        </p:spPr>
      </p:sp>
      <p:sp>
        <p:nvSpPr>
          <p:cNvPr id="4" name="Text 2"/>
          <p:cNvSpPr/>
          <p:nvPr/>
        </p:nvSpPr>
        <p:spPr>
          <a:xfrm>
            <a:off x="762000" y="381000"/>
            <a:ext cx="1778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00" spc="1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CHAPITRE 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62000" y="1016000"/>
            <a:ext cx="1016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000" spc="50" kern="0" dirty="0">
                <a:solidFill>
                  <a:srgbClr val="4F46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L'IA n'est pas un bloc unique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762000" y="1676400"/>
            <a:ext cx="762000" cy="38100"/>
          </a:xfrm>
          <a:prstGeom prst="rect">
            <a:avLst/>
          </a:prstGeom>
          <a:solidFill>
            <a:srgbClr val="14B8A6"/>
          </a:solidFill>
          <a:ln/>
        </p:spPr>
      </p:sp>
      <p:sp>
        <p:nvSpPr>
          <p:cNvPr id="7" name="Shape 5"/>
          <p:cNvSpPr/>
          <p:nvPr/>
        </p:nvSpPr>
        <p:spPr>
          <a:xfrm>
            <a:off x="762000" y="2032000"/>
            <a:ext cx="14732000" cy="1016000"/>
          </a:xfrm>
          <a:prstGeom prst="roundRect">
            <a:avLst>
              <a:gd name="adj" fmla="val 6000"/>
            </a:avLst>
          </a:prstGeom>
          <a:solidFill>
            <a:srgbClr val="E11D48">
              <a:alpha val="6275"/>
            </a:srgbClr>
          </a:solidFill>
          <a:ln w="12700">
            <a:solidFill>
              <a:srgbClr val="E11D48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1016000" y="2286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cubicBezTo>
                  <a:pt x="241727" y="0"/>
                  <a:pt x="253782" y="7233"/>
                  <a:pt x="260033" y="18752"/>
                </a:cubicBezTo>
                <a:lnTo>
                  <a:pt x="452914" y="375940"/>
                </a:lnTo>
                <a:cubicBezTo>
                  <a:pt x="458897" y="387013"/>
                  <a:pt x="458629" y="400407"/>
                  <a:pt x="452199" y="411212"/>
                </a:cubicBezTo>
                <a:cubicBezTo>
                  <a:pt x="445770" y="422017"/>
                  <a:pt x="434072" y="428625"/>
                  <a:pt x="421481" y="428625"/>
                </a:cubicBezTo>
                <a:lnTo>
                  <a:pt x="35719" y="428625"/>
                </a:lnTo>
                <a:cubicBezTo>
                  <a:pt x="23128" y="428625"/>
                  <a:pt x="11519" y="422017"/>
                  <a:pt x="5001" y="411212"/>
                </a:cubicBezTo>
                <a:cubicBezTo>
                  <a:pt x="-1518" y="400407"/>
                  <a:pt x="-1697" y="387013"/>
                  <a:pt x="4286" y="375940"/>
                </a:cubicBezTo>
                <a:lnTo>
                  <a:pt x="197168" y="18752"/>
                </a:lnTo>
                <a:cubicBezTo>
                  <a:pt x="203418" y="7233"/>
                  <a:pt x="215473" y="0"/>
                  <a:pt x="228600" y="0"/>
                </a:cubicBezTo>
                <a:close/>
                <a:moveTo>
                  <a:pt x="228600" y="150019"/>
                </a:moveTo>
                <a:cubicBezTo>
                  <a:pt x="216724" y="150019"/>
                  <a:pt x="207169" y="159574"/>
                  <a:pt x="207169" y="171450"/>
                </a:cubicBezTo>
                <a:lnTo>
                  <a:pt x="207169" y="271463"/>
                </a:lnTo>
                <a:cubicBezTo>
                  <a:pt x="207169" y="283339"/>
                  <a:pt x="216724" y="292894"/>
                  <a:pt x="228600" y="292894"/>
                </a:cubicBezTo>
                <a:cubicBezTo>
                  <a:pt x="240476" y="292894"/>
                  <a:pt x="250031" y="283339"/>
                  <a:pt x="250031" y="271463"/>
                </a:cubicBezTo>
                <a:lnTo>
                  <a:pt x="250031" y="171450"/>
                </a:lnTo>
                <a:cubicBezTo>
                  <a:pt x="250031" y="159574"/>
                  <a:pt x="240476" y="150019"/>
                  <a:pt x="228600" y="150019"/>
                </a:cubicBezTo>
                <a:close/>
                <a:moveTo>
                  <a:pt x="252442" y="342900"/>
                </a:moveTo>
                <a:cubicBezTo>
                  <a:pt x="252985" y="334050"/>
                  <a:pt x="248571" y="325630"/>
                  <a:pt x="240985" y="321041"/>
                </a:cubicBezTo>
                <a:cubicBezTo>
                  <a:pt x="233398" y="316452"/>
                  <a:pt x="223891" y="316452"/>
                  <a:pt x="216305" y="321041"/>
                </a:cubicBezTo>
                <a:cubicBezTo>
                  <a:pt x="208718" y="325630"/>
                  <a:pt x="204305" y="334050"/>
                  <a:pt x="204847" y="342900"/>
                </a:cubicBezTo>
                <a:cubicBezTo>
                  <a:pt x="204305" y="351750"/>
                  <a:pt x="208718" y="360170"/>
                  <a:pt x="216305" y="364759"/>
                </a:cubicBezTo>
                <a:cubicBezTo>
                  <a:pt x="223891" y="369348"/>
                  <a:pt x="233398" y="369348"/>
                  <a:pt x="240985" y="364759"/>
                </a:cubicBezTo>
                <a:cubicBezTo>
                  <a:pt x="248571" y="360170"/>
                  <a:pt x="252985" y="351750"/>
                  <a:pt x="252442" y="342900"/>
                </a:cubicBezTo>
                <a:close/>
              </a:path>
            </a:pathLst>
          </a:custGeom>
          <a:solidFill>
            <a:srgbClr val="E11D48"/>
          </a:solidFill>
          <a:ln/>
        </p:spPr>
      </p:sp>
      <p:sp>
        <p:nvSpPr>
          <p:cNvPr id="9" name="Text 7"/>
          <p:cNvSpPr/>
          <p:nvPr/>
        </p:nvSpPr>
        <p:spPr>
          <a:xfrm>
            <a:off x="1651000" y="2095500"/>
            <a:ext cx="13589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Erreur stratégique majeure</a:t>
            </a:r>
            <a:pPr algn="l">
              <a:lnSpc>
                <a:spcPct val="15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: appréhender l'IA comme un bloc technologique unique se paie en CAPEX gaspillés et en échecs opérationnels.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762000" y="3429000"/>
            <a:ext cx="4572000" cy="2540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52400" dist="25400" dir="5400000">
              <a:srgbClr val="000000">
                <a:alpha val="3137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1016000" y="36830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366077" y="15002"/>
                </a:moveTo>
                <a:cubicBezTo>
                  <a:pt x="375206" y="19050"/>
                  <a:pt x="381000" y="28099"/>
                  <a:pt x="381000" y="38100"/>
                </a:cubicBezTo>
                <a:lnTo>
                  <a:pt x="381000" y="368300"/>
                </a:lnTo>
                <a:cubicBezTo>
                  <a:pt x="381000" y="378301"/>
                  <a:pt x="375206" y="387350"/>
                  <a:pt x="366077" y="391398"/>
                </a:cubicBezTo>
                <a:cubicBezTo>
                  <a:pt x="356949" y="395446"/>
                  <a:pt x="346393" y="393938"/>
                  <a:pt x="338852" y="387350"/>
                </a:cubicBezTo>
                <a:lnTo>
                  <a:pt x="301863" y="355044"/>
                </a:lnTo>
                <a:cubicBezTo>
                  <a:pt x="267256" y="324803"/>
                  <a:pt x="223520" y="307181"/>
                  <a:pt x="177721" y="305038"/>
                </a:cubicBezTo>
                <a:lnTo>
                  <a:pt x="177721" y="381000"/>
                </a:lnTo>
                <a:cubicBezTo>
                  <a:pt x="177721" y="395049"/>
                  <a:pt x="166370" y="406400"/>
                  <a:pt x="152321" y="406400"/>
                </a:cubicBezTo>
                <a:lnTo>
                  <a:pt x="126921" y="406400"/>
                </a:lnTo>
                <a:cubicBezTo>
                  <a:pt x="112871" y="406400"/>
                  <a:pt x="101521" y="395049"/>
                  <a:pt x="101521" y="381000"/>
                </a:cubicBezTo>
                <a:lnTo>
                  <a:pt x="101521" y="304800"/>
                </a:lnTo>
                <a:cubicBezTo>
                  <a:pt x="45482" y="304800"/>
                  <a:pt x="0" y="259318"/>
                  <a:pt x="0" y="203200"/>
                </a:cubicBezTo>
                <a:cubicBezTo>
                  <a:pt x="0" y="147082"/>
                  <a:pt x="45482" y="101600"/>
                  <a:pt x="101600" y="101600"/>
                </a:cubicBezTo>
                <a:lnTo>
                  <a:pt x="168672" y="101600"/>
                </a:lnTo>
                <a:cubicBezTo>
                  <a:pt x="217726" y="101441"/>
                  <a:pt x="265033" y="83582"/>
                  <a:pt x="301943" y="51356"/>
                </a:cubicBezTo>
                <a:lnTo>
                  <a:pt x="338931" y="19050"/>
                </a:lnTo>
                <a:cubicBezTo>
                  <a:pt x="346393" y="12462"/>
                  <a:pt x="357108" y="10954"/>
                  <a:pt x="366157" y="15002"/>
                </a:cubicBezTo>
                <a:close/>
                <a:moveTo>
                  <a:pt x="177800" y="254000"/>
                </a:moveTo>
                <a:lnTo>
                  <a:pt x="177800" y="254159"/>
                </a:lnTo>
                <a:cubicBezTo>
                  <a:pt x="233601" y="256302"/>
                  <a:pt x="287179" y="276781"/>
                  <a:pt x="330200" y="312420"/>
                </a:cubicBezTo>
                <a:lnTo>
                  <a:pt x="330200" y="93901"/>
                </a:lnTo>
                <a:cubicBezTo>
                  <a:pt x="287179" y="129540"/>
                  <a:pt x="233601" y="150019"/>
                  <a:pt x="177800" y="152162"/>
                </a:cubicBezTo>
                <a:lnTo>
                  <a:pt x="177800" y="254000"/>
                </a:lnTo>
                <a:close/>
              </a:path>
            </a:pathLst>
          </a:custGeom>
          <a:solidFill>
            <a:srgbClr val="4F46E5"/>
          </a:solidFill>
          <a:ln/>
        </p:spPr>
      </p:sp>
      <p:sp>
        <p:nvSpPr>
          <p:cNvPr id="12" name="Text 10"/>
          <p:cNvSpPr/>
          <p:nvPr/>
        </p:nvSpPr>
        <p:spPr>
          <a:xfrm>
            <a:off x="1016000" y="4216400"/>
            <a:ext cx="4064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b="1" dirty="0">
                <a:solidFill>
                  <a:srgbClr val="4F46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L'IA-washing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1016000" y="4635500"/>
            <a:ext cx="4064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5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 marketing présente l'IA comme une entité omnisciente, masquant une fragmentation technique profonde.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5842000" y="3429000"/>
            <a:ext cx="4572000" cy="2540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52400" dist="25400" dir="5400000">
              <a:srgbClr val="000000">
                <a:alpha val="3137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6096000" y="36830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152400" y="50800"/>
                </a:moveTo>
                <a:cubicBezTo>
                  <a:pt x="152400" y="36751"/>
                  <a:pt x="163751" y="25400"/>
                  <a:pt x="177800" y="25400"/>
                </a:cubicBezTo>
                <a:lnTo>
                  <a:pt x="228600" y="25400"/>
                </a:lnTo>
                <a:cubicBezTo>
                  <a:pt x="242649" y="25400"/>
                  <a:pt x="254000" y="36751"/>
                  <a:pt x="254000" y="50800"/>
                </a:cubicBezTo>
                <a:lnTo>
                  <a:pt x="254000" y="101600"/>
                </a:lnTo>
                <a:cubicBezTo>
                  <a:pt x="254000" y="115649"/>
                  <a:pt x="242649" y="127000"/>
                  <a:pt x="228600" y="127000"/>
                </a:cubicBezTo>
                <a:lnTo>
                  <a:pt x="222250" y="127000"/>
                </a:lnTo>
                <a:lnTo>
                  <a:pt x="222250" y="177800"/>
                </a:lnTo>
                <a:lnTo>
                  <a:pt x="317500" y="177800"/>
                </a:lnTo>
                <a:cubicBezTo>
                  <a:pt x="349091" y="177800"/>
                  <a:pt x="374650" y="203359"/>
                  <a:pt x="374650" y="234950"/>
                </a:cubicBezTo>
                <a:lnTo>
                  <a:pt x="374650" y="279400"/>
                </a:lnTo>
                <a:lnTo>
                  <a:pt x="381000" y="279400"/>
                </a:lnTo>
                <a:cubicBezTo>
                  <a:pt x="395049" y="279400"/>
                  <a:pt x="406400" y="290751"/>
                  <a:pt x="406400" y="304800"/>
                </a:cubicBezTo>
                <a:lnTo>
                  <a:pt x="406400" y="355600"/>
                </a:lnTo>
                <a:cubicBezTo>
                  <a:pt x="406400" y="369649"/>
                  <a:pt x="395049" y="381000"/>
                  <a:pt x="381000" y="381000"/>
                </a:cubicBezTo>
                <a:lnTo>
                  <a:pt x="330200" y="381000"/>
                </a:lnTo>
                <a:cubicBezTo>
                  <a:pt x="316151" y="381000"/>
                  <a:pt x="304800" y="369649"/>
                  <a:pt x="304800" y="355600"/>
                </a:cubicBezTo>
                <a:lnTo>
                  <a:pt x="304800" y="304800"/>
                </a:lnTo>
                <a:cubicBezTo>
                  <a:pt x="304800" y="290751"/>
                  <a:pt x="316151" y="279400"/>
                  <a:pt x="330200" y="279400"/>
                </a:cubicBezTo>
                <a:lnTo>
                  <a:pt x="336550" y="279400"/>
                </a:lnTo>
                <a:lnTo>
                  <a:pt x="336550" y="234950"/>
                </a:lnTo>
                <a:cubicBezTo>
                  <a:pt x="336550" y="224393"/>
                  <a:pt x="328057" y="215900"/>
                  <a:pt x="317500" y="215900"/>
                </a:cubicBezTo>
                <a:lnTo>
                  <a:pt x="222250" y="215900"/>
                </a:lnTo>
                <a:lnTo>
                  <a:pt x="222250" y="279400"/>
                </a:lnTo>
                <a:lnTo>
                  <a:pt x="228600" y="279400"/>
                </a:lnTo>
                <a:cubicBezTo>
                  <a:pt x="242649" y="279400"/>
                  <a:pt x="254000" y="290751"/>
                  <a:pt x="254000" y="304800"/>
                </a:cubicBezTo>
                <a:lnTo>
                  <a:pt x="254000" y="355600"/>
                </a:lnTo>
                <a:cubicBezTo>
                  <a:pt x="254000" y="369649"/>
                  <a:pt x="242649" y="381000"/>
                  <a:pt x="228600" y="381000"/>
                </a:cubicBezTo>
                <a:lnTo>
                  <a:pt x="177800" y="381000"/>
                </a:lnTo>
                <a:cubicBezTo>
                  <a:pt x="163751" y="381000"/>
                  <a:pt x="152400" y="369649"/>
                  <a:pt x="152400" y="355600"/>
                </a:cubicBezTo>
                <a:lnTo>
                  <a:pt x="152400" y="304800"/>
                </a:lnTo>
                <a:cubicBezTo>
                  <a:pt x="152400" y="290751"/>
                  <a:pt x="163751" y="279400"/>
                  <a:pt x="177800" y="279400"/>
                </a:cubicBezTo>
                <a:lnTo>
                  <a:pt x="184150" y="279400"/>
                </a:lnTo>
                <a:lnTo>
                  <a:pt x="184150" y="215900"/>
                </a:lnTo>
                <a:lnTo>
                  <a:pt x="88900" y="215900"/>
                </a:lnTo>
                <a:cubicBezTo>
                  <a:pt x="78343" y="215900"/>
                  <a:pt x="69850" y="224393"/>
                  <a:pt x="69850" y="234950"/>
                </a:cubicBezTo>
                <a:lnTo>
                  <a:pt x="69850" y="279400"/>
                </a:lnTo>
                <a:lnTo>
                  <a:pt x="76200" y="279400"/>
                </a:lnTo>
                <a:cubicBezTo>
                  <a:pt x="90249" y="279400"/>
                  <a:pt x="101600" y="290751"/>
                  <a:pt x="101600" y="304800"/>
                </a:cubicBezTo>
                <a:lnTo>
                  <a:pt x="101600" y="355600"/>
                </a:lnTo>
                <a:cubicBezTo>
                  <a:pt x="101600" y="369649"/>
                  <a:pt x="90249" y="381000"/>
                  <a:pt x="76200" y="381000"/>
                </a:cubicBezTo>
                <a:lnTo>
                  <a:pt x="25400" y="381000"/>
                </a:lnTo>
                <a:cubicBezTo>
                  <a:pt x="11351" y="381000"/>
                  <a:pt x="0" y="369649"/>
                  <a:pt x="0" y="355600"/>
                </a:cubicBezTo>
                <a:lnTo>
                  <a:pt x="0" y="304800"/>
                </a:lnTo>
                <a:cubicBezTo>
                  <a:pt x="0" y="290751"/>
                  <a:pt x="11351" y="279400"/>
                  <a:pt x="25400" y="279400"/>
                </a:cubicBezTo>
                <a:lnTo>
                  <a:pt x="31750" y="279400"/>
                </a:lnTo>
                <a:lnTo>
                  <a:pt x="31750" y="234950"/>
                </a:lnTo>
                <a:cubicBezTo>
                  <a:pt x="31750" y="203359"/>
                  <a:pt x="57309" y="177800"/>
                  <a:pt x="88900" y="177800"/>
                </a:cubicBezTo>
                <a:lnTo>
                  <a:pt x="184150" y="177800"/>
                </a:lnTo>
                <a:lnTo>
                  <a:pt x="184150" y="127000"/>
                </a:lnTo>
                <a:lnTo>
                  <a:pt x="177800" y="127000"/>
                </a:lnTo>
                <a:cubicBezTo>
                  <a:pt x="163751" y="127000"/>
                  <a:pt x="152400" y="115649"/>
                  <a:pt x="152400" y="101600"/>
                </a:cubicBezTo>
                <a:lnTo>
                  <a:pt x="152400" y="50800"/>
                </a:lnTo>
                <a:close/>
              </a:path>
            </a:pathLst>
          </a:custGeom>
          <a:solidFill>
            <a:srgbClr val="4F46E5"/>
          </a:solidFill>
          <a:ln/>
        </p:spPr>
      </p:sp>
      <p:sp>
        <p:nvSpPr>
          <p:cNvPr id="16" name="Text 14"/>
          <p:cNvSpPr/>
          <p:nvPr/>
        </p:nvSpPr>
        <p:spPr>
          <a:xfrm>
            <a:off x="6096000" y="4216400"/>
            <a:ext cx="4064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b="1" dirty="0">
                <a:solidFill>
                  <a:srgbClr val="4F46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Un bestiaire technologique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6096000" y="4635500"/>
            <a:ext cx="4064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5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Chaque famille d'IA possède un mécanisme propre et des capacités non interchangeables.</a:t>
            </a:r>
            <a:endParaRPr lang="en-US" sz="1500" dirty="0"/>
          </a:p>
        </p:txBody>
      </p:sp>
      <p:sp>
        <p:nvSpPr>
          <p:cNvPr id="18" name="Shape 16"/>
          <p:cNvSpPr/>
          <p:nvPr/>
        </p:nvSpPr>
        <p:spPr>
          <a:xfrm>
            <a:off x="10922000" y="3429000"/>
            <a:ext cx="4572000" cy="2540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52400" dist="25400" dir="5400000">
              <a:srgbClr val="000000">
                <a:alpha val="3137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11176000" y="36830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-12700"/>
                </a:moveTo>
                <a:cubicBezTo>
                  <a:pt x="215688" y="-12700"/>
                  <a:pt x="225778" y="-1349"/>
                  <a:pt x="225778" y="12700"/>
                </a:cubicBezTo>
                <a:lnTo>
                  <a:pt x="225778" y="27226"/>
                </a:lnTo>
                <a:cubicBezTo>
                  <a:pt x="294993" y="38338"/>
                  <a:pt x="349744" y="99933"/>
                  <a:pt x="359622" y="177800"/>
                </a:cubicBezTo>
                <a:lnTo>
                  <a:pt x="372533" y="177800"/>
                </a:lnTo>
                <a:cubicBezTo>
                  <a:pt x="385022" y="177800"/>
                  <a:pt x="395111" y="189151"/>
                  <a:pt x="395111" y="203200"/>
                </a:cubicBezTo>
                <a:cubicBezTo>
                  <a:pt x="395111" y="217249"/>
                  <a:pt x="385022" y="228600"/>
                  <a:pt x="372533" y="228600"/>
                </a:cubicBezTo>
                <a:lnTo>
                  <a:pt x="359622" y="228600"/>
                </a:lnTo>
                <a:cubicBezTo>
                  <a:pt x="349744" y="306467"/>
                  <a:pt x="294993" y="368062"/>
                  <a:pt x="225778" y="379174"/>
                </a:cubicBezTo>
                <a:lnTo>
                  <a:pt x="225778" y="393700"/>
                </a:lnTo>
                <a:cubicBezTo>
                  <a:pt x="225778" y="407749"/>
                  <a:pt x="215688" y="419100"/>
                  <a:pt x="203200" y="419100"/>
                </a:cubicBezTo>
                <a:cubicBezTo>
                  <a:pt x="190712" y="419100"/>
                  <a:pt x="180622" y="407749"/>
                  <a:pt x="180622" y="393700"/>
                </a:cubicBezTo>
                <a:lnTo>
                  <a:pt x="180622" y="379174"/>
                </a:lnTo>
                <a:cubicBezTo>
                  <a:pt x="111407" y="368062"/>
                  <a:pt x="56656" y="306467"/>
                  <a:pt x="46778" y="228600"/>
                </a:cubicBezTo>
                <a:lnTo>
                  <a:pt x="33867" y="228600"/>
                </a:lnTo>
                <a:cubicBezTo>
                  <a:pt x="21378" y="228600"/>
                  <a:pt x="11289" y="217249"/>
                  <a:pt x="11289" y="203200"/>
                </a:cubicBezTo>
                <a:cubicBezTo>
                  <a:pt x="11289" y="189151"/>
                  <a:pt x="21378" y="177800"/>
                  <a:pt x="33867" y="177800"/>
                </a:cubicBezTo>
                <a:lnTo>
                  <a:pt x="46778" y="177800"/>
                </a:lnTo>
                <a:cubicBezTo>
                  <a:pt x="56656" y="99933"/>
                  <a:pt x="111407" y="38338"/>
                  <a:pt x="180622" y="27226"/>
                </a:cubicBezTo>
                <a:lnTo>
                  <a:pt x="180622" y="12700"/>
                </a:lnTo>
                <a:cubicBezTo>
                  <a:pt x="180622" y="-1349"/>
                  <a:pt x="190712" y="-12700"/>
                  <a:pt x="203200" y="-12700"/>
                </a:cubicBezTo>
                <a:close/>
                <a:moveTo>
                  <a:pt x="92569" y="228600"/>
                </a:moveTo>
                <a:cubicBezTo>
                  <a:pt x="101529" y="278368"/>
                  <a:pt x="136384" y="317579"/>
                  <a:pt x="180622" y="327660"/>
                </a:cubicBezTo>
                <a:lnTo>
                  <a:pt x="180622" y="317500"/>
                </a:lnTo>
                <a:cubicBezTo>
                  <a:pt x="180622" y="303451"/>
                  <a:pt x="190712" y="292100"/>
                  <a:pt x="203200" y="292100"/>
                </a:cubicBezTo>
                <a:cubicBezTo>
                  <a:pt x="215688" y="292100"/>
                  <a:pt x="225778" y="303451"/>
                  <a:pt x="225778" y="317500"/>
                </a:cubicBezTo>
                <a:lnTo>
                  <a:pt x="225778" y="327660"/>
                </a:lnTo>
                <a:cubicBezTo>
                  <a:pt x="270016" y="317579"/>
                  <a:pt x="304871" y="278368"/>
                  <a:pt x="313831" y="228600"/>
                </a:cubicBezTo>
                <a:lnTo>
                  <a:pt x="304800" y="228600"/>
                </a:lnTo>
                <a:cubicBezTo>
                  <a:pt x="292312" y="228600"/>
                  <a:pt x="282222" y="217249"/>
                  <a:pt x="282222" y="203200"/>
                </a:cubicBezTo>
                <a:cubicBezTo>
                  <a:pt x="282222" y="189151"/>
                  <a:pt x="292312" y="177800"/>
                  <a:pt x="304800" y="177800"/>
                </a:cubicBezTo>
                <a:lnTo>
                  <a:pt x="313831" y="177800"/>
                </a:lnTo>
                <a:cubicBezTo>
                  <a:pt x="304871" y="128032"/>
                  <a:pt x="270016" y="88821"/>
                  <a:pt x="225778" y="78740"/>
                </a:cubicBezTo>
                <a:lnTo>
                  <a:pt x="225778" y="88900"/>
                </a:lnTo>
                <a:cubicBezTo>
                  <a:pt x="225778" y="102949"/>
                  <a:pt x="215688" y="114300"/>
                  <a:pt x="203200" y="114300"/>
                </a:cubicBezTo>
                <a:cubicBezTo>
                  <a:pt x="190712" y="114300"/>
                  <a:pt x="180622" y="102949"/>
                  <a:pt x="180622" y="88900"/>
                </a:cubicBezTo>
                <a:lnTo>
                  <a:pt x="180622" y="78740"/>
                </a:lnTo>
                <a:cubicBezTo>
                  <a:pt x="136384" y="88821"/>
                  <a:pt x="101529" y="128032"/>
                  <a:pt x="92569" y="177800"/>
                </a:cubicBezTo>
                <a:lnTo>
                  <a:pt x="101600" y="177800"/>
                </a:lnTo>
                <a:cubicBezTo>
                  <a:pt x="114088" y="177800"/>
                  <a:pt x="124178" y="189151"/>
                  <a:pt x="124178" y="203200"/>
                </a:cubicBezTo>
                <a:cubicBezTo>
                  <a:pt x="124178" y="217249"/>
                  <a:pt x="114088" y="228600"/>
                  <a:pt x="101600" y="228600"/>
                </a:cubicBezTo>
                <a:lnTo>
                  <a:pt x="92569" y="228600"/>
                </a:lnTo>
                <a:close/>
                <a:moveTo>
                  <a:pt x="203200" y="165100"/>
                </a:moveTo>
                <a:cubicBezTo>
                  <a:pt x="221892" y="165100"/>
                  <a:pt x="237067" y="182172"/>
                  <a:pt x="237067" y="203200"/>
                </a:cubicBezTo>
                <a:cubicBezTo>
                  <a:pt x="237067" y="224228"/>
                  <a:pt x="221892" y="241300"/>
                  <a:pt x="203200" y="241300"/>
                </a:cubicBezTo>
                <a:cubicBezTo>
                  <a:pt x="184508" y="241300"/>
                  <a:pt x="169333" y="224228"/>
                  <a:pt x="169333" y="203200"/>
                </a:cubicBezTo>
                <a:cubicBezTo>
                  <a:pt x="169333" y="182172"/>
                  <a:pt x="184508" y="165100"/>
                  <a:pt x="203200" y="165100"/>
                </a:cubicBezTo>
                <a:close/>
              </a:path>
            </a:pathLst>
          </a:custGeom>
          <a:solidFill>
            <a:srgbClr val="4F46E5"/>
          </a:solidFill>
          <a:ln/>
        </p:spPr>
      </p:sp>
      <p:sp>
        <p:nvSpPr>
          <p:cNvPr id="20" name="Text 18"/>
          <p:cNvSpPr/>
          <p:nvPr/>
        </p:nvSpPr>
        <p:spPr>
          <a:xfrm>
            <a:off x="11176000" y="4216400"/>
            <a:ext cx="4064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b="1" dirty="0">
                <a:solidFill>
                  <a:srgbClr val="4F46E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Préalable décisionnel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11176000" y="4635500"/>
            <a:ext cx="4064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5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Comprendre que nous manipulons des outils aux natures divergentes est le préalable à toute décision éclairée.</a:t>
            </a:r>
            <a:endParaRPr lang="en-US" sz="1500" dirty="0"/>
          </a:p>
        </p:txBody>
      </p:sp>
      <p:sp>
        <p:nvSpPr>
          <p:cNvPr id="22" name="Shape 20"/>
          <p:cNvSpPr/>
          <p:nvPr/>
        </p:nvSpPr>
        <p:spPr>
          <a:xfrm>
            <a:off x="762000" y="6477000"/>
            <a:ext cx="14732000" cy="1524000"/>
          </a:xfrm>
          <a:prstGeom prst="roundRect">
            <a:avLst>
              <a:gd name="adj" fmla="val 5000"/>
            </a:avLst>
          </a:prstGeom>
          <a:solidFill>
            <a:srgbClr val="F3F4F6"/>
          </a:solidFill>
          <a:ln/>
        </p:spPr>
      </p:sp>
      <p:sp>
        <p:nvSpPr>
          <p:cNvPr id="23" name="Shape 21"/>
          <p:cNvSpPr/>
          <p:nvPr/>
        </p:nvSpPr>
        <p:spPr>
          <a:xfrm>
            <a:off x="762000" y="6477000"/>
            <a:ext cx="63500" cy="1524000"/>
          </a:xfrm>
          <a:prstGeom prst="rect">
            <a:avLst/>
          </a:prstGeom>
          <a:solidFill>
            <a:srgbClr val="14B8A6"/>
          </a:solidFill>
          <a:ln/>
        </p:spPr>
      </p:sp>
      <p:sp>
        <p:nvSpPr>
          <p:cNvPr id="24" name="Text 22"/>
          <p:cNvSpPr/>
          <p:nvPr/>
        </p:nvSpPr>
        <p:spPr>
          <a:xfrm>
            <a:off x="1143000" y="6604000"/>
            <a:ext cx="13970000" cy="12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60000"/>
              </a:lnSpc>
            </a:pPr>
            <a:r>
              <a:rPr lang="en-US" sz="18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 panorama commence par l'espèce la plus bruyante : celle qui traite le langage. Ne pas distinguer les différentes "espèces" d'IA, c'est s'exposer à des échecs opérationnels et à une mauvaise évaluation des risques.</a:t>
            </a:r>
            <a:endParaRPr lang="en-US" sz="1800" dirty="0"/>
          </a:p>
        </p:txBody>
      </p:sp>
      <p:sp>
        <p:nvSpPr>
          <p:cNvPr id="25" name="Shape 23"/>
          <p:cNvSpPr/>
          <p:nvPr/>
        </p:nvSpPr>
        <p:spPr>
          <a:xfrm>
            <a:off x="762000" y="8382000"/>
            <a:ext cx="14732000" cy="12700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26" name="Text 24"/>
          <p:cNvSpPr/>
          <p:nvPr/>
        </p:nvSpPr>
        <p:spPr>
          <a:xfrm>
            <a:off x="14986000" y="8509000"/>
            <a:ext cx="762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2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04</a:t>
            </a:r>
            <a:endParaRPr lang="en-US" sz="12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11D4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rotWithShape="1" flip="none">
            <a:gsLst>
              <a:gs pos="0">
                <a:srgbClr val="E11D48"/>
              </a:gs>
              <a:gs pos="100000">
                <a:srgbClr val="BE123C"/>
              </a:gs>
            </a:gsLst>
            <a:lin ang="8100000" scaled="1"/>
          </a:gradFill>
          <a:ln/>
        </p:spPr>
      </p:sp>
      <p:sp>
        <p:nvSpPr>
          <p:cNvPr id="3" name="Text 1"/>
          <p:cNvSpPr/>
          <p:nvPr/>
        </p:nvSpPr>
        <p:spPr>
          <a:xfrm>
            <a:off x="762000" y="1270000"/>
            <a:ext cx="5080000" cy="2159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lang="en-US" sz="14000" spc="2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</a:t>
            </a:r>
            <a:endParaRPr lang="en-US" sz="14000" dirty="0"/>
          </a:p>
        </p:txBody>
      </p:sp>
      <p:sp>
        <p:nvSpPr>
          <p:cNvPr id="4" name="Text 2"/>
          <p:cNvSpPr/>
          <p:nvPr/>
        </p:nvSpPr>
        <p:spPr>
          <a:xfrm>
            <a:off x="762000" y="3556000"/>
            <a:ext cx="254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spc="3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CHAPITRE 02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762000" y="4064000"/>
            <a:ext cx="1016000" cy="50800"/>
          </a:xfrm>
          <a:prstGeom prst="rect">
            <a:avLst/>
          </a:prstGeom>
          <a:solidFill>
            <a:srgbClr val="FDE047"/>
          </a:solidFill>
          <a:ln/>
        </p:spPr>
      </p:sp>
      <p:sp>
        <p:nvSpPr>
          <p:cNvPr id="6" name="Text 4"/>
          <p:cNvSpPr/>
          <p:nvPr/>
        </p:nvSpPr>
        <p:spPr>
          <a:xfrm>
            <a:off x="762000" y="4318000"/>
            <a:ext cx="6985000" cy="24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lang="en-US" sz="4000" spc="1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Les LLM</a:t>
            </a:r>
            <a:endParaRPr lang="en-US" sz="4000" dirty="0"/>
          </a:p>
          <a:p>
            <a:pPr algn="l">
              <a:lnSpc>
                <a:spcPct val="130000"/>
              </a:lnSpc>
            </a:pPr>
            <a:r>
              <a:rPr lang="en-US" sz="4000" spc="1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 mécanique de la probabilité textuelle</a:t>
            </a:r>
            <a:endParaRPr lang="en-US" sz="4000" dirty="0"/>
          </a:p>
        </p:txBody>
      </p:sp>
      <p:sp>
        <p:nvSpPr>
          <p:cNvPr id="7" name="Text 5"/>
          <p:cNvSpPr/>
          <p:nvPr/>
        </p:nvSpPr>
        <p:spPr>
          <a:xfrm>
            <a:off x="762000" y="6858000"/>
            <a:ext cx="7620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8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Les modèles de langage simulent la pensée par le traitement statistique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13335000" y="3556000"/>
            <a:ext cx="2032000" cy="2032000"/>
          </a:xfrm>
          <a:custGeom>
            <a:avLst/>
            <a:gdLst/>
            <a:ahLst/>
            <a:cxnLst/>
            <a:rect l="l" t="t" r="r" b="b"/>
            <a:pathLst>
              <a:path w="2032000" h="2032000">
                <a:moveTo>
                  <a:pt x="1016000" y="1905000"/>
                </a:moveTo>
                <a:cubicBezTo>
                  <a:pt x="1577181" y="1905000"/>
                  <a:pt x="2032000" y="1478359"/>
                  <a:pt x="2032000" y="952500"/>
                </a:cubicBezTo>
                <a:cubicBezTo>
                  <a:pt x="2032000" y="426641"/>
                  <a:pt x="1577181" y="0"/>
                  <a:pt x="1016000" y="0"/>
                </a:cubicBezTo>
                <a:cubicBezTo>
                  <a:pt x="454819" y="0"/>
                  <a:pt x="0" y="426641"/>
                  <a:pt x="0" y="952500"/>
                </a:cubicBezTo>
                <a:cubicBezTo>
                  <a:pt x="0" y="1168003"/>
                  <a:pt x="76200" y="1366441"/>
                  <a:pt x="204788" y="1525984"/>
                </a:cubicBezTo>
                <a:lnTo>
                  <a:pt x="11113" y="1892300"/>
                </a:lnTo>
                <a:cubicBezTo>
                  <a:pt x="-7937" y="1928019"/>
                  <a:pt x="-1984" y="1971675"/>
                  <a:pt x="25400" y="2001441"/>
                </a:cubicBezTo>
                <a:cubicBezTo>
                  <a:pt x="52784" y="2031206"/>
                  <a:pt x="96044" y="2040334"/>
                  <a:pt x="132953" y="2024459"/>
                </a:cubicBezTo>
                <a:lnTo>
                  <a:pt x="602853" y="1823244"/>
                </a:lnTo>
                <a:cubicBezTo>
                  <a:pt x="729059" y="1875631"/>
                  <a:pt x="868759" y="1905000"/>
                  <a:pt x="1016000" y="1905000"/>
                </a:cubicBezTo>
                <a:close/>
                <a:moveTo>
                  <a:pt x="508000" y="825500"/>
                </a:moveTo>
                <a:cubicBezTo>
                  <a:pt x="578093" y="825500"/>
                  <a:pt x="635000" y="882407"/>
                  <a:pt x="635000" y="952500"/>
                </a:cubicBezTo>
                <a:cubicBezTo>
                  <a:pt x="635000" y="1022593"/>
                  <a:pt x="578093" y="1079500"/>
                  <a:pt x="508000" y="1079500"/>
                </a:cubicBezTo>
                <a:cubicBezTo>
                  <a:pt x="437907" y="1079500"/>
                  <a:pt x="381000" y="1022593"/>
                  <a:pt x="381000" y="952500"/>
                </a:cubicBezTo>
                <a:cubicBezTo>
                  <a:pt x="381000" y="882407"/>
                  <a:pt x="437907" y="825500"/>
                  <a:pt x="508000" y="825500"/>
                </a:cubicBezTo>
                <a:close/>
                <a:moveTo>
                  <a:pt x="1016000" y="825500"/>
                </a:moveTo>
                <a:cubicBezTo>
                  <a:pt x="1086093" y="825500"/>
                  <a:pt x="1143000" y="882407"/>
                  <a:pt x="1143000" y="952500"/>
                </a:cubicBezTo>
                <a:cubicBezTo>
                  <a:pt x="1143000" y="1022593"/>
                  <a:pt x="1086093" y="1079500"/>
                  <a:pt x="1016000" y="1079500"/>
                </a:cubicBezTo>
                <a:cubicBezTo>
                  <a:pt x="945907" y="1079500"/>
                  <a:pt x="889000" y="1022593"/>
                  <a:pt x="889000" y="952500"/>
                </a:cubicBezTo>
                <a:cubicBezTo>
                  <a:pt x="889000" y="882407"/>
                  <a:pt x="945907" y="825500"/>
                  <a:pt x="1016000" y="825500"/>
                </a:cubicBezTo>
                <a:close/>
                <a:moveTo>
                  <a:pt x="1397000" y="952500"/>
                </a:moveTo>
                <a:cubicBezTo>
                  <a:pt x="1397000" y="882407"/>
                  <a:pt x="1453907" y="825500"/>
                  <a:pt x="1524000" y="825500"/>
                </a:cubicBezTo>
                <a:cubicBezTo>
                  <a:pt x="1594093" y="825500"/>
                  <a:pt x="1651000" y="882407"/>
                  <a:pt x="1651000" y="952500"/>
                </a:cubicBezTo>
                <a:cubicBezTo>
                  <a:pt x="1651000" y="1022593"/>
                  <a:pt x="1594093" y="1079500"/>
                  <a:pt x="1524000" y="1079500"/>
                </a:cubicBezTo>
                <a:cubicBezTo>
                  <a:pt x="1453907" y="1079500"/>
                  <a:pt x="1397000" y="1022593"/>
                  <a:pt x="1397000" y="952500"/>
                </a:cubicBezTo>
                <a:close/>
              </a:path>
            </a:pathLst>
          </a:custGeom>
          <a:solidFill>
            <a:srgbClr val="FFFFFF">
              <a:alpha val="6275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14986000" y="8636000"/>
            <a:ext cx="762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05</a:t>
            </a:r>
            <a:endParaRPr lang="en-US" sz="14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A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76200"/>
          </a:xfrm>
          <a:prstGeom prst="rect">
            <a:avLst/>
          </a:prstGeom>
          <a:solidFill>
            <a:srgbClr val="E11D48"/>
          </a:solidFill>
          <a:ln/>
        </p:spPr>
      </p:sp>
      <p:sp>
        <p:nvSpPr>
          <p:cNvPr id="3" name="Shape 1"/>
          <p:cNvSpPr/>
          <p:nvPr/>
        </p:nvSpPr>
        <p:spPr>
          <a:xfrm>
            <a:off x="762000" y="381000"/>
            <a:ext cx="1778000" cy="381000"/>
          </a:xfrm>
          <a:prstGeom prst="roundRect">
            <a:avLst>
              <a:gd name="adj" fmla="val 50000"/>
            </a:avLst>
          </a:prstGeom>
          <a:solidFill>
            <a:srgbClr val="E11D48"/>
          </a:solidFill>
          <a:ln/>
        </p:spPr>
      </p:sp>
      <p:sp>
        <p:nvSpPr>
          <p:cNvPr id="4" name="Text 2"/>
          <p:cNvSpPr/>
          <p:nvPr/>
        </p:nvSpPr>
        <p:spPr>
          <a:xfrm>
            <a:off x="762000" y="381000"/>
            <a:ext cx="1778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00" spc="1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CHAPITRE 02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62000" y="1016000"/>
            <a:ext cx="1143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000" spc="50" kern="0" dirty="0">
                <a:solidFill>
                  <a:srgbClr val="E11D48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Les LLM simulent la pensée par le traitement statistique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762000" y="1676400"/>
            <a:ext cx="762000" cy="38100"/>
          </a:xfrm>
          <a:prstGeom prst="rect">
            <a:avLst/>
          </a:prstGeom>
          <a:solidFill>
            <a:srgbClr val="14B8A6"/>
          </a:solidFill>
          <a:ln/>
        </p:spPr>
      </p:sp>
      <p:sp>
        <p:nvSpPr>
          <p:cNvPr id="7" name="Shape 5"/>
          <p:cNvSpPr/>
          <p:nvPr/>
        </p:nvSpPr>
        <p:spPr>
          <a:xfrm>
            <a:off x="762000" y="2032000"/>
            <a:ext cx="4572000" cy="4318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25400" dir="5400000">
              <a:srgbClr val="000000">
                <a:alpha val="3137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762000" y="2032000"/>
            <a:ext cx="4572000" cy="76200"/>
          </a:xfrm>
          <a:prstGeom prst="rect">
            <a:avLst/>
          </a:prstGeom>
          <a:solidFill>
            <a:srgbClr val="E11D48"/>
          </a:solidFill>
          <a:ln/>
        </p:spPr>
      </p:sp>
      <p:sp>
        <p:nvSpPr>
          <p:cNvPr id="9" name="Shape 7"/>
          <p:cNvSpPr/>
          <p:nvPr/>
        </p:nvSpPr>
        <p:spPr>
          <a:xfrm>
            <a:off x="1016000" y="2362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60581" y="30718"/>
                </a:moveTo>
                <a:cubicBezTo>
                  <a:pt x="371296" y="26253"/>
                  <a:pt x="383530" y="28754"/>
                  <a:pt x="391745" y="36880"/>
                </a:cubicBezTo>
                <a:lnTo>
                  <a:pt x="448895" y="94030"/>
                </a:lnTo>
                <a:cubicBezTo>
                  <a:pt x="454253" y="99387"/>
                  <a:pt x="457289" y="106620"/>
                  <a:pt x="457289" y="114211"/>
                </a:cubicBezTo>
                <a:cubicBezTo>
                  <a:pt x="457289" y="121801"/>
                  <a:pt x="454253" y="129034"/>
                  <a:pt x="448895" y="134392"/>
                </a:cubicBezTo>
                <a:lnTo>
                  <a:pt x="391745" y="191542"/>
                </a:lnTo>
                <a:cubicBezTo>
                  <a:pt x="383530" y="199757"/>
                  <a:pt x="371296" y="202168"/>
                  <a:pt x="360581" y="197703"/>
                </a:cubicBezTo>
                <a:cubicBezTo>
                  <a:pt x="349865" y="193238"/>
                  <a:pt x="342900" y="182969"/>
                  <a:pt x="342900" y="171450"/>
                </a:cubicBezTo>
                <a:lnTo>
                  <a:pt x="342900" y="142875"/>
                </a:lnTo>
                <a:lnTo>
                  <a:pt x="314325" y="142875"/>
                </a:lnTo>
                <a:cubicBezTo>
                  <a:pt x="305306" y="142875"/>
                  <a:pt x="296823" y="147072"/>
                  <a:pt x="291465" y="154305"/>
                </a:cubicBezTo>
                <a:lnTo>
                  <a:pt x="262533" y="192881"/>
                </a:lnTo>
                <a:lnTo>
                  <a:pt x="226814" y="145286"/>
                </a:lnTo>
                <a:lnTo>
                  <a:pt x="245745" y="120015"/>
                </a:lnTo>
                <a:cubicBezTo>
                  <a:pt x="261908" y="98405"/>
                  <a:pt x="287357" y="85725"/>
                  <a:pt x="314325" y="85725"/>
                </a:cubicBezTo>
                <a:lnTo>
                  <a:pt x="342900" y="85725"/>
                </a:lnTo>
                <a:lnTo>
                  <a:pt x="342900" y="57150"/>
                </a:lnTo>
                <a:cubicBezTo>
                  <a:pt x="342900" y="45631"/>
                  <a:pt x="349865" y="35183"/>
                  <a:pt x="360581" y="30718"/>
                </a:cubicBezTo>
                <a:close/>
                <a:moveTo>
                  <a:pt x="137517" y="264319"/>
                </a:moveTo>
                <a:lnTo>
                  <a:pt x="173236" y="311914"/>
                </a:lnTo>
                <a:lnTo>
                  <a:pt x="154305" y="337185"/>
                </a:lnTo>
                <a:cubicBezTo>
                  <a:pt x="138142" y="358795"/>
                  <a:pt x="112693" y="371475"/>
                  <a:pt x="85725" y="371475"/>
                </a:cubicBezTo>
                <a:lnTo>
                  <a:pt x="28575" y="371475"/>
                </a:lnTo>
                <a:cubicBezTo>
                  <a:pt x="12769" y="371475"/>
                  <a:pt x="0" y="358706"/>
                  <a:pt x="0" y="342900"/>
                </a:cubicBezTo>
                <a:cubicBezTo>
                  <a:pt x="0" y="327094"/>
                  <a:pt x="12769" y="314325"/>
                  <a:pt x="28575" y="314325"/>
                </a:cubicBezTo>
                <a:lnTo>
                  <a:pt x="85725" y="314325"/>
                </a:lnTo>
                <a:cubicBezTo>
                  <a:pt x="94744" y="314325"/>
                  <a:pt x="103227" y="310128"/>
                  <a:pt x="108585" y="302895"/>
                </a:cubicBezTo>
                <a:lnTo>
                  <a:pt x="137517" y="264319"/>
                </a:lnTo>
                <a:close/>
                <a:moveTo>
                  <a:pt x="391656" y="420231"/>
                </a:moveTo>
                <a:cubicBezTo>
                  <a:pt x="383441" y="428446"/>
                  <a:pt x="371207" y="430857"/>
                  <a:pt x="360491" y="426393"/>
                </a:cubicBezTo>
                <a:cubicBezTo>
                  <a:pt x="349776" y="421928"/>
                  <a:pt x="342900" y="411569"/>
                  <a:pt x="342900" y="400050"/>
                </a:cubicBezTo>
                <a:lnTo>
                  <a:pt x="342900" y="371475"/>
                </a:lnTo>
                <a:lnTo>
                  <a:pt x="314325" y="371475"/>
                </a:lnTo>
                <a:cubicBezTo>
                  <a:pt x="287357" y="371475"/>
                  <a:pt x="261908" y="358795"/>
                  <a:pt x="245745" y="337185"/>
                </a:cubicBezTo>
                <a:lnTo>
                  <a:pt x="108585" y="154305"/>
                </a:lnTo>
                <a:cubicBezTo>
                  <a:pt x="103227" y="147072"/>
                  <a:pt x="94744" y="142875"/>
                  <a:pt x="85725" y="142875"/>
                </a:cubicBezTo>
                <a:lnTo>
                  <a:pt x="28575" y="142875"/>
                </a:lnTo>
                <a:cubicBezTo>
                  <a:pt x="12769" y="142875"/>
                  <a:pt x="0" y="130106"/>
                  <a:pt x="0" y="114300"/>
                </a:cubicBezTo>
                <a:cubicBezTo>
                  <a:pt x="0" y="98494"/>
                  <a:pt x="12769" y="85725"/>
                  <a:pt x="28575" y="85725"/>
                </a:cubicBezTo>
                <a:lnTo>
                  <a:pt x="85725" y="85725"/>
                </a:lnTo>
                <a:cubicBezTo>
                  <a:pt x="112693" y="85725"/>
                  <a:pt x="138142" y="98405"/>
                  <a:pt x="154305" y="120015"/>
                </a:cubicBezTo>
                <a:lnTo>
                  <a:pt x="291465" y="302895"/>
                </a:lnTo>
                <a:cubicBezTo>
                  <a:pt x="296823" y="310128"/>
                  <a:pt x="305306" y="314325"/>
                  <a:pt x="314325" y="314325"/>
                </a:cubicBezTo>
                <a:lnTo>
                  <a:pt x="342900" y="314325"/>
                </a:lnTo>
                <a:lnTo>
                  <a:pt x="342900" y="285750"/>
                </a:lnTo>
                <a:cubicBezTo>
                  <a:pt x="342900" y="274231"/>
                  <a:pt x="349865" y="263783"/>
                  <a:pt x="360581" y="259318"/>
                </a:cubicBezTo>
                <a:cubicBezTo>
                  <a:pt x="371296" y="254853"/>
                  <a:pt x="383530" y="257354"/>
                  <a:pt x="391745" y="265480"/>
                </a:cubicBezTo>
                <a:lnTo>
                  <a:pt x="448895" y="322630"/>
                </a:lnTo>
                <a:cubicBezTo>
                  <a:pt x="454253" y="327987"/>
                  <a:pt x="457289" y="335220"/>
                  <a:pt x="457289" y="342811"/>
                </a:cubicBezTo>
                <a:cubicBezTo>
                  <a:pt x="457289" y="350401"/>
                  <a:pt x="454253" y="357634"/>
                  <a:pt x="448895" y="362992"/>
                </a:cubicBezTo>
                <a:lnTo>
                  <a:pt x="391745" y="420142"/>
                </a:lnTo>
                <a:close/>
              </a:path>
            </a:pathLst>
          </a:custGeom>
          <a:solidFill>
            <a:srgbClr val="E11D48"/>
          </a:solidFill>
          <a:ln/>
        </p:spPr>
      </p:sp>
      <p:sp>
        <p:nvSpPr>
          <p:cNvPr id="10" name="Text 8"/>
          <p:cNvSpPr/>
          <p:nvPr/>
        </p:nvSpPr>
        <p:spPr>
          <a:xfrm>
            <a:off x="1016000" y="2971800"/>
            <a:ext cx="4064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b="1" dirty="0">
                <a:solidFill>
                  <a:srgbClr val="E11D48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Probabilité (Tokens)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1016000" y="3429000"/>
            <a:ext cx="4064000" cy="27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5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 LLM décompose le langage en </a:t>
            </a:r>
            <a:pPr algn="l">
              <a:lnSpc>
                <a:spcPct val="160000"/>
              </a:lnSpc>
            </a:pPr>
            <a:r>
              <a:rPr lang="en-US" sz="15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"tokens"</a:t>
            </a:r>
            <a:pPr algn="l">
              <a:lnSpc>
                <a:spcPct val="160000"/>
              </a:lnSpc>
            </a:pPr>
            <a:r>
              <a:rPr lang="en-US" sz="15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(jetons). Il prédit statistiquement le jeton suivant en fonction du contexte précédent, </a:t>
            </a:r>
            <a:pPr algn="l">
              <a:lnSpc>
                <a:spcPct val="160000"/>
              </a:lnSpc>
            </a:pPr>
            <a:r>
              <a:rPr lang="en-US" sz="15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sans planification globale initiale</a:t>
            </a:r>
            <a:pPr algn="l">
              <a:lnSpc>
                <a:spcPct val="160000"/>
              </a:lnSpc>
            </a:pPr>
            <a:r>
              <a:rPr lang="en-US" sz="15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500" dirty="0"/>
          </a:p>
          <a:p>
            <a:pPr algn="l">
              <a:lnSpc>
                <a:spcPct val="160000"/>
              </a:lnSpc>
              <a:spcBef>
                <a:spcPts val="800"/>
              </a:spcBef>
            </a:pPr>
            <a:r>
              <a:rPr lang="en-US" sz="15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Chaque mot est une probabilité calculée.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5842000" y="2032000"/>
            <a:ext cx="4572000" cy="4318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25400" dir="5400000">
              <a:srgbClr val="000000">
                <a:alpha val="3137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5842000" y="2032000"/>
            <a:ext cx="4572000" cy="76200"/>
          </a:xfrm>
          <a:prstGeom prst="rect">
            <a:avLst/>
          </a:prstGeom>
          <a:solidFill>
            <a:srgbClr val="E11D48"/>
          </a:solidFill>
          <a:ln/>
        </p:spPr>
      </p:sp>
      <p:sp>
        <p:nvSpPr>
          <p:cNvPr id="14" name="Shape 12"/>
          <p:cNvSpPr/>
          <p:nvPr/>
        </p:nvSpPr>
        <p:spPr>
          <a:xfrm>
            <a:off x="6096000" y="2362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07156" y="50006"/>
                </a:moveTo>
                <a:cubicBezTo>
                  <a:pt x="107156" y="22414"/>
                  <a:pt x="129570" y="0"/>
                  <a:pt x="157163" y="0"/>
                </a:cubicBezTo>
                <a:lnTo>
                  <a:pt x="178594" y="0"/>
                </a:lnTo>
                <a:cubicBezTo>
                  <a:pt x="194399" y="0"/>
                  <a:pt x="207169" y="12769"/>
                  <a:pt x="207169" y="28575"/>
                </a:cubicBezTo>
                <a:lnTo>
                  <a:pt x="207169" y="428625"/>
                </a:lnTo>
                <a:cubicBezTo>
                  <a:pt x="207169" y="444431"/>
                  <a:pt x="194399" y="457200"/>
                  <a:pt x="178594" y="457200"/>
                </a:cubicBezTo>
                <a:lnTo>
                  <a:pt x="150019" y="457200"/>
                </a:lnTo>
                <a:cubicBezTo>
                  <a:pt x="123408" y="457200"/>
                  <a:pt x="100995" y="438983"/>
                  <a:pt x="94655" y="414338"/>
                </a:cubicBezTo>
                <a:cubicBezTo>
                  <a:pt x="94030" y="414338"/>
                  <a:pt x="93494" y="414338"/>
                  <a:pt x="92869" y="414338"/>
                </a:cubicBezTo>
                <a:cubicBezTo>
                  <a:pt x="53400" y="414338"/>
                  <a:pt x="21431" y="382369"/>
                  <a:pt x="21431" y="342900"/>
                </a:cubicBezTo>
                <a:cubicBezTo>
                  <a:pt x="21431" y="326827"/>
                  <a:pt x="26789" y="312003"/>
                  <a:pt x="35719" y="300038"/>
                </a:cubicBezTo>
                <a:cubicBezTo>
                  <a:pt x="18395" y="287000"/>
                  <a:pt x="7144" y="266283"/>
                  <a:pt x="7144" y="242888"/>
                </a:cubicBezTo>
                <a:cubicBezTo>
                  <a:pt x="7144" y="215295"/>
                  <a:pt x="22860" y="191274"/>
                  <a:pt x="45720" y="179397"/>
                </a:cubicBezTo>
                <a:cubicBezTo>
                  <a:pt x="39380" y="168682"/>
                  <a:pt x="35719" y="156180"/>
                  <a:pt x="35719" y="142875"/>
                </a:cubicBezTo>
                <a:cubicBezTo>
                  <a:pt x="35719" y="103406"/>
                  <a:pt x="67687" y="71438"/>
                  <a:pt x="107156" y="71438"/>
                </a:cubicBezTo>
                <a:lnTo>
                  <a:pt x="107156" y="50006"/>
                </a:lnTo>
                <a:close/>
                <a:moveTo>
                  <a:pt x="350044" y="50006"/>
                </a:moveTo>
                <a:lnTo>
                  <a:pt x="350044" y="71438"/>
                </a:lnTo>
                <a:cubicBezTo>
                  <a:pt x="389513" y="71438"/>
                  <a:pt x="421481" y="103406"/>
                  <a:pt x="421481" y="142875"/>
                </a:cubicBezTo>
                <a:cubicBezTo>
                  <a:pt x="421481" y="156270"/>
                  <a:pt x="417820" y="168771"/>
                  <a:pt x="411480" y="179397"/>
                </a:cubicBezTo>
                <a:cubicBezTo>
                  <a:pt x="434429" y="191274"/>
                  <a:pt x="450056" y="215205"/>
                  <a:pt x="450056" y="242888"/>
                </a:cubicBezTo>
                <a:cubicBezTo>
                  <a:pt x="450056" y="266283"/>
                  <a:pt x="438805" y="287000"/>
                  <a:pt x="421481" y="300038"/>
                </a:cubicBezTo>
                <a:cubicBezTo>
                  <a:pt x="430411" y="312003"/>
                  <a:pt x="435769" y="326827"/>
                  <a:pt x="435769" y="342900"/>
                </a:cubicBezTo>
                <a:cubicBezTo>
                  <a:pt x="435769" y="382369"/>
                  <a:pt x="403800" y="414338"/>
                  <a:pt x="364331" y="414338"/>
                </a:cubicBezTo>
                <a:cubicBezTo>
                  <a:pt x="363706" y="414338"/>
                  <a:pt x="363170" y="414338"/>
                  <a:pt x="362545" y="414338"/>
                </a:cubicBezTo>
                <a:cubicBezTo>
                  <a:pt x="356205" y="438983"/>
                  <a:pt x="333792" y="457200"/>
                  <a:pt x="307181" y="457200"/>
                </a:cubicBezTo>
                <a:lnTo>
                  <a:pt x="278606" y="457200"/>
                </a:lnTo>
                <a:cubicBezTo>
                  <a:pt x="262801" y="457200"/>
                  <a:pt x="250031" y="444431"/>
                  <a:pt x="250031" y="428625"/>
                </a:cubicBezTo>
                <a:lnTo>
                  <a:pt x="250031" y="28575"/>
                </a:lnTo>
                <a:cubicBezTo>
                  <a:pt x="250031" y="12769"/>
                  <a:pt x="262801" y="0"/>
                  <a:pt x="278606" y="0"/>
                </a:cubicBezTo>
                <a:lnTo>
                  <a:pt x="300038" y="0"/>
                </a:lnTo>
                <a:cubicBezTo>
                  <a:pt x="327630" y="0"/>
                  <a:pt x="350044" y="22414"/>
                  <a:pt x="350044" y="50006"/>
                </a:cubicBezTo>
                <a:close/>
              </a:path>
            </a:pathLst>
          </a:custGeom>
          <a:solidFill>
            <a:srgbClr val="E11D48"/>
          </a:solidFill>
          <a:ln/>
        </p:spPr>
      </p:sp>
      <p:sp>
        <p:nvSpPr>
          <p:cNvPr id="15" name="Text 13"/>
          <p:cNvSpPr/>
          <p:nvPr/>
        </p:nvSpPr>
        <p:spPr>
          <a:xfrm>
            <a:off x="6096000" y="2971800"/>
            <a:ext cx="4064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b="1" dirty="0">
                <a:solidFill>
                  <a:srgbClr val="E11D48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Raisonnement (Conversation)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6096000" y="3429000"/>
            <a:ext cx="4064000" cy="26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Ce que nous percevons comme une réflexion est une </a:t>
            </a:r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orchestration</a:t>
            </a:r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: le modèle engage une "chaîne de pensée" — une conversation avec lui-même — pour stabiliser sa trajectoire.</a:t>
            </a:r>
            <a:endParaRPr lang="en-US" sz="1600" dirty="0"/>
          </a:p>
          <a:p>
            <a:pPr algn="l">
              <a:lnSpc>
                <a:spcPct val="16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cohérence se construit au fil de l'eau.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10922000" y="2032000"/>
            <a:ext cx="4572000" cy="4318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25400" dir="5400000">
              <a:srgbClr val="000000">
                <a:alpha val="3137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10922000" y="2032000"/>
            <a:ext cx="4572000" cy="76200"/>
          </a:xfrm>
          <a:prstGeom prst="rect">
            <a:avLst/>
          </a:prstGeom>
          <a:solidFill>
            <a:srgbClr val="E11D48"/>
          </a:solidFill>
          <a:ln/>
        </p:spPr>
      </p:sp>
      <p:sp>
        <p:nvSpPr>
          <p:cNvPr id="19" name="Shape 17"/>
          <p:cNvSpPr/>
          <p:nvPr/>
        </p:nvSpPr>
        <p:spPr>
          <a:xfrm>
            <a:off x="11176000" y="2362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86385" y="1072"/>
                </a:moveTo>
                <a:cubicBezTo>
                  <a:pt x="272891" y="-3304"/>
                  <a:pt x="258842" y="5536"/>
                  <a:pt x="254953" y="20717"/>
                </a:cubicBezTo>
                <a:lnTo>
                  <a:pt x="153353" y="420767"/>
                </a:lnTo>
                <a:cubicBezTo>
                  <a:pt x="149463" y="435947"/>
                  <a:pt x="157321" y="451753"/>
                  <a:pt x="170815" y="456128"/>
                </a:cubicBezTo>
                <a:cubicBezTo>
                  <a:pt x="184309" y="460504"/>
                  <a:pt x="198358" y="451664"/>
                  <a:pt x="202248" y="436483"/>
                </a:cubicBezTo>
                <a:lnTo>
                  <a:pt x="303848" y="36433"/>
                </a:lnTo>
                <a:cubicBezTo>
                  <a:pt x="307737" y="21253"/>
                  <a:pt x="299879" y="5447"/>
                  <a:pt x="286385" y="1072"/>
                </a:cubicBezTo>
                <a:close/>
                <a:moveTo>
                  <a:pt x="337661" y="122605"/>
                </a:moveTo>
                <a:cubicBezTo>
                  <a:pt x="327739" y="133767"/>
                  <a:pt x="327739" y="151894"/>
                  <a:pt x="337661" y="163056"/>
                </a:cubicBezTo>
                <a:lnTo>
                  <a:pt x="395922" y="228600"/>
                </a:lnTo>
                <a:lnTo>
                  <a:pt x="337661" y="294144"/>
                </a:lnTo>
                <a:cubicBezTo>
                  <a:pt x="327739" y="305306"/>
                  <a:pt x="327739" y="323433"/>
                  <a:pt x="337661" y="334595"/>
                </a:cubicBezTo>
                <a:cubicBezTo>
                  <a:pt x="347583" y="345758"/>
                  <a:pt x="363696" y="345758"/>
                  <a:pt x="373618" y="334595"/>
                </a:cubicBezTo>
                <a:lnTo>
                  <a:pt x="449818" y="248870"/>
                </a:lnTo>
                <a:cubicBezTo>
                  <a:pt x="459740" y="237708"/>
                  <a:pt x="459740" y="219581"/>
                  <a:pt x="449818" y="208419"/>
                </a:cubicBezTo>
                <a:lnTo>
                  <a:pt x="373618" y="122694"/>
                </a:lnTo>
                <a:cubicBezTo>
                  <a:pt x="363696" y="111532"/>
                  <a:pt x="347583" y="111532"/>
                  <a:pt x="337661" y="122694"/>
                </a:cubicBezTo>
                <a:close/>
                <a:moveTo>
                  <a:pt x="119618" y="122605"/>
                </a:moveTo>
                <a:cubicBezTo>
                  <a:pt x="109696" y="111442"/>
                  <a:pt x="93583" y="111442"/>
                  <a:pt x="83661" y="122605"/>
                </a:cubicBezTo>
                <a:lnTo>
                  <a:pt x="7461" y="208330"/>
                </a:lnTo>
                <a:cubicBezTo>
                  <a:pt x="-2461" y="219492"/>
                  <a:pt x="-2461" y="237619"/>
                  <a:pt x="7461" y="248781"/>
                </a:cubicBezTo>
                <a:lnTo>
                  <a:pt x="83661" y="334506"/>
                </a:lnTo>
                <a:cubicBezTo>
                  <a:pt x="93583" y="345668"/>
                  <a:pt x="109696" y="345668"/>
                  <a:pt x="119618" y="334506"/>
                </a:cubicBezTo>
                <a:cubicBezTo>
                  <a:pt x="129540" y="323344"/>
                  <a:pt x="129540" y="305217"/>
                  <a:pt x="119618" y="294055"/>
                </a:cubicBezTo>
                <a:lnTo>
                  <a:pt x="61357" y="228600"/>
                </a:lnTo>
                <a:lnTo>
                  <a:pt x="119539" y="163056"/>
                </a:lnTo>
                <a:cubicBezTo>
                  <a:pt x="129461" y="151894"/>
                  <a:pt x="129461" y="133767"/>
                  <a:pt x="119539" y="122605"/>
                </a:cubicBezTo>
                <a:close/>
              </a:path>
            </a:pathLst>
          </a:custGeom>
          <a:solidFill>
            <a:srgbClr val="E11D48"/>
          </a:solidFill>
          <a:ln/>
        </p:spPr>
      </p:sp>
      <p:sp>
        <p:nvSpPr>
          <p:cNvPr id="20" name="Text 18"/>
          <p:cNvSpPr/>
          <p:nvPr/>
        </p:nvSpPr>
        <p:spPr>
          <a:xfrm>
            <a:off x="11176000" y="2971800"/>
            <a:ext cx="4064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b="1" dirty="0">
                <a:solidFill>
                  <a:srgbClr val="E11D48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Agentivité (Action via Code)</a:t>
            </a:r>
            <a:endParaRPr lang="en-US" sz="2000" dirty="0"/>
          </a:p>
        </p:txBody>
      </p:sp>
      <p:sp>
        <p:nvSpPr>
          <p:cNvPr id="21" name="Text 19"/>
          <p:cNvSpPr/>
          <p:nvPr/>
        </p:nvSpPr>
        <p:spPr>
          <a:xfrm>
            <a:off x="11176000" y="3429000"/>
            <a:ext cx="4064000" cy="26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L'agentivité est une </a:t>
            </a:r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extension fonctionnelle</a:t>
            </a:r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pas une nouvelle espèce. En produisant des jetons de code ou des "tags" MCP, le LLM déclenche des outils tiers.</a:t>
            </a:r>
            <a:endParaRPr lang="en-US" sz="1600" dirty="0"/>
          </a:p>
          <a:p>
            <a:pPr algn="l">
              <a:lnSpc>
                <a:spcPct val="16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Recherche web, bases de données, action sur le monde réel.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762000" y="6731000"/>
            <a:ext cx="14732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sz="1600" i="1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Contrairement aux idées reçues, un LLM ne "réfléchit" pas avant de parler ; il génère sa cohérence au fil de l'eau, token par token.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762000" y="8382000"/>
            <a:ext cx="14732000" cy="12700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24" name="Text 22"/>
          <p:cNvSpPr/>
          <p:nvPr/>
        </p:nvSpPr>
        <p:spPr>
          <a:xfrm>
            <a:off x="14986000" y="8509000"/>
            <a:ext cx="762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2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06</a:t>
            </a:r>
            <a:endParaRPr lang="en-US" sz="12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A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76200"/>
          </a:xfrm>
          <a:prstGeom prst="rect">
            <a:avLst/>
          </a:prstGeom>
          <a:solidFill>
            <a:srgbClr val="E11D48"/>
          </a:solidFill>
          <a:ln/>
        </p:spPr>
      </p:sp>
      <p:sp>
        <p:nvSpPr>
          <p:cNvPr id="3" name="Shape 1"/>
          <p:cNvSpPr/>
          <p:nvPr/>
        </p:nvSpPr>
        <p:spPr>
          <a:xfrm>
            <a:off x="762000" y="381000"/>
            <a:ext cx="1778000" cy="381000"/>
          </a:xfrm>
          <a:prstGeom prst="roundRect">
            <a:avLst>
              <a:gd name="adj" fmla="val 50000"/>
            </a:avLst>
          </a:prstGeom>
          <a:solidFill>
            <a:srgbClr val="E11D48"/>
          </a:solidFill>
          <a:ln/>
        </p:spPr>
      </p:sp>
      <p:sp>
        <p:nvSpPr>
          <p:cNvPr id="4" name="Text 2"/>
          <p:cNvSpPr/>
          <p:nvPr/>
        </p:nvSpPr>
        <p:spPr>
          <a:xfrm>
            <a:off x="762000" y="381000"/>
            <a:ext cx="1778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00" spc="1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CHAPITRE 02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62000" y="1016000"/>
            <a:ext cx="1143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000" spc="50" kern="0" dirty="0">
                <a:solidFill>
                  <a:srgbClr val="E11D48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Le concept de « Délire » vs Hallucination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762000" y="1676400"/>
            <a:ext cx="762000" cy="38100"/>
          </a:xfrm>
          <a:prstGeom prst="rect">
            <a:avLst/>
          </a:prstGeom>
          <a:solidFill>
            <a:srgbClr val="14B8A6"/>
          </a:solidFill>
          <a:ln/>
        </p:spPr>
      </p:sp>
      <p:sp>
        <p:nvSpPr>
          <p:cNvPr id="7" name="Shape 5"/>
          <p:cNvSpPr/>
          <p:nvPr/>
        </p:nvSpPr>
        <p:spPr>
          <a:xfrm>
            <a:off x="762000" y="2032000"/>
            <a:ext cx="7112000" cy="4572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25400" dir="5400000">
              <a:srgbClr val="000000">
                <a:alpha val="3137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762000" y="2032000"/>
            <a:ext cx="63500" cy="4572000"/>
          </a:xfrm>
          <a:prstGeom prst="rect">
            <a:avLst/>
          </a:prstGeom>
          <a:solidFill>
            <a:srgbClr val="E11D48"/>
          </a:solidFill>
          <a:ln/>
        </p:spPr>
      </p:sp>
      <p:sp>
        <p:nvSpPr>
          <p:cNvPr id="9" name="Text 7"/>
          <p:cNvSpPr/>
          <p:nvPr/>
        </p:nvSpPr>
        <p:spPr>
          <a:xfrm>
            <a:off x="1079500" y="2222500"/>
            <a:ext cx="254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300" spc="200" kern="0" dirty="0">
                <a:solidFill>
                  <a:srgbClr val="E11D48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LE DÉLIRE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1079500" y="2641600"/>
            <a:ext cx="6477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200" b="1" dirty="0">
                <a:solidFill>
                  <a:srgbClr val="18181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Pourquoi « délire » plutôt qu'« hallucination » ?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079500" y="3175000"/>
            <a:ext cx="6477000" cy="317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Puisque le raisonnement se construit </a:t>
            </a:r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pendant la pose des tokens</a:t>
            </a:r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une erreur initiale force le modèle à poursuivre sa génération de manière </a:t>
            </a:r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logiquement cohérente</a:t>
            </a:r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avec cette erreur.</a:t>
            </a:r>
            <a:endParaRPr lang="en-US" sz="1600" dirty="0"/>
          </a:p>
          <a:p>
            <a:pPr algn="l">
              <a:lnSpc>
                <a:spcPct val="160000"/>
              </a:lnSpc>
              <a:spcBef>
                <a:spcPts val="1000"/>
              </a:spcBef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Exemple</a:t>
            </a:r>
            <a:pPr algn="l">
              <a:lnSpc>
                <a:spcPct val="16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: si le modèle affirme qu'une tasse en porcelaine est en métal, il maintiendra une structure logique sur cette base erronée.</a:t>
            </a:r>
            <a:endParaRPr lang="en-US" sz="1600" dirty="0"/>
          </a:p>
          <a:p>
            <a:pPr algn="l">
              <a:lnSpc>
                <a:spcPct val="160000"/>
              </a:lnSpc>
              <a:spcBef>
                <a:spcPts val="1000"/>
              </a:spcBef>
            </a:pPr>
            <a:r>
              <a:rPr lang="en-US" sz="1600" b="1" dirty="0">
                <a:solidFill>
                  <a:srgbClr val="E11D4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Il ne voit pas de choses inexistantes ; il maintient une logique sur une base fausse.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8382000" y="2032000"/>
            <a:ext cx="7112000" cy="4572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25400" dir="5400000">
              <a:srgbClr val="000000">
                <a:alpha val="3137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8382000" y="2032000"/>
            <a:ext cx="63500" cy="4572000"/>
          </a:xfrm>
          <a:prstGeom prst="rect">
            <a:avLst/>
          </a:prstGeom>
          <a:solidFill>
            <a:srgbClr val="14B8A6"/>
          </a:solidFill>
          <a:ln/>
        </p:spPr>
      </p:sp>
      <p:sp>
        <p:nvSpPr>
          <p:cNvPr id="14" name="Text 12"/>
          <p:cNvSpPr/>
          <p:nvPr/>
        </p:nvSpPr>
        <p:spPr>
          <a:xfrm>
            <a:off x="8699500" y="2222500"/>
            <a:ext cx="3175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300" spc="200" kern="0" dirty="0">
                <a:solidFill>
                  <a:srgbClr val="14B8A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L'EFFET MIROIR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8699500" y="2641600"/>
            <a:ext cx="6477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200" b="1" dirty="0">
                <a:solidFill>
                  <a:srgbClr val="18181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Les biais ne sont pas une défaillance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8699500" y="3175000"/>
            <a:ext cx="6477000" cy="317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Les biais sont le </a:t>
            </a:r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reflet exact du corpus d'entraînement humain</a:t>
            </a:r>
            <a:pPr algn="l">
              <a:lnSpc>
                <a:spcPct val="16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Le modèle reproduit les statistiques de ses données sources par pur mécanisme probabiliste.</a:t>
            </a:r>
            <a:endParaRPr lang="en-US" sz="1600" dirty="0"/>
          </a:p>
          <a:p>
            <a:pPr algn="l">
              <a:lnSpc>
                <a:spcPct val="160000"/>
              </a:lnSpc>
              <a:spcBef>
                <a:spcPts val="1000"/>
              </a:spcBef>
            </a:pPr>
            <a:r>
              <a:rPr lang="en-US" sz="3600" b="1" dirty="0">
                <a:solidFill>
                  <a:srgbClr val="14B8A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95%</a:t>
            </a:r>
            <a:endParaRPr lang="en-US" sz="1600" dirty="0"/>
          </a:p>
          <a:p>
            <a:pPr algn="l">
              <a:lnSpc>
                <a:spcPct val="160000"/>
              </a:lnSpc>
              <a:spcBef>
                <a:spcPts val="400"/>
              </a:spcBef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 récits de médecins célèbres dans les données sources concernent des hommes — le modèle reproduira cette statistique.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762000" y="8382000"/>
            <a:ext cx="14732000" cy="12700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18" name="Text 16"/>
          <p:cNvSpPr/>
          <p:nvPr/>
        </p:nvSpPr>
        <p:spPr>
          <a:xfrm>
            <a:off x="14986000" y="8509000"/>
            <a:ext cx="762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2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07</a:t>
            </a:r>
            <a:endParaRPr lang="en-US" sz="12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E1B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77sqoiavo3qeg/mnt/agents/output/ia-bestiaire/images/7_Stable_Diffusion_AI_Image_Generato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rotWithShape="1" flip="none">
            <a:gsLst>
              <a:gs pos="0">
                <a:srgbClr val="1E1B4B">
                  <a:alpha val="94000"/>
                </a:srgbClr>
              </a:gs>
              <a:gs pos="55000">
                <a:srgbClr val="1E1B4B">
                  <a:alpha val="82000"/>
                </a:srgbClr>
              </a:gs>
              <a:gs pos="100000">
                <a:srgbClr val="1E1B4B">
                  <a:alpha val="50000"/>
                </a:srgbClr>
              </a:gs>
            </a:gsLst>
            <a:lin ang="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762000" y="1270000"/>
            <a:ext cx="5080000" cy="2159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lang="en-US" sz="14000" spc="2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03</a:t>
            </a:r>
            <a:endParaRPr lang="en-US" sz="14000" dirty="0"/>
          </a:p>
        </p:txBody>
      </p:sp>
      <p:sp>
        <p:nvSpPr>
          <p:cNvPr id="5" name="Text 2"/>
          <p:cNvSpPr/>
          <p:nvPr/>
        </p:nvSpPr>
        <p:spPr>
          <a:xfrm>
            <a:off x="762000" y="3556000"/>
            <a:ext cx="254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spc="3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CHAPITRE 03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762000" y="4064000"/>
            <a:ext cx="1016000" cy="50800"/>
          </a:xfrm>
          <a:prstGeom prst="rect">
            <a:avLst/>
          </a:prstGeom>
          <a:solidFill>
            <a:srgbClr val="8B5CF6"/>
          </a:solidFill>
          <a:ln/>
        </p:spPr>
      </p:sp>
      <p:sp>
        <p:nvSpPr>
          <p:cNvPr id="7" name="Text 4"/>
          <p:cNvSpPr/>
          <p:nvPr/>
        </p:nvSpPr>
        <p:spPr>
          <a:xfrm>
            <a:off x="762000" y="4318000"/>
            <a:ext cx="8255000" cy="16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lang="en-US" sz="4000" spc="1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IA Génératrice</a:t>
            </a:r>
            <a:endParaRPr lang="en-US" sz="4000" dirty="0"/>
          </a:p>
          <a:p>
            <a:pPr algn="l">
              <a:lnSpc>
                <a:spcPct val="130000"/>
              </a:lnSpc>
            </a:pPr>
            <a:r>
              <a:rPr lang="en-US" sz="4000" spc="1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d'Images et Vidéos</a:t>
            </a:r>
            <a:endParaRPr lang="en-US" sz="4000" dirty="0"/>
          </a:p>
        </p:txBody>
      </p:sp>
      <p:sp>
        <p:nvSpPr>
          <p:cNvPr id="8" name="Text 5"/>
          <p:cNvSpPr/>
          <p:nvPr/>
        </p:nvSpPr>
        <p:spPr>
          <a:xfrm>
            <a:off x="762000" y="6223000"/>
            <a:ext cx="7620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puissance du débruitage progressif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4986000" y="8636000"/>
            <a:ext cx="762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08</a:t>
            </a:r>
            <a:endParaRPr lang="en-US" sz="14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A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76200"/>
          </a:xfrm>
          <a:prstGeom prst="rect">
            <a:avLst/>
          </a:prstGeom>
          <a:solidFill>
            <a:srgbClr val="8B5CF6"/>
          </a:solidFill>
          <a:ln/>
        </p:spPr>
      </p:sp>
      <p:sp>
        <p:nvSpPr>
          <p:cNvPr id="3" name="Shape 1"/>
          <p:cNvSpPr/>
          <p:nvPr/>
        </p:nvSpPr>
        <p:spPr>
          <a:xfrm>
            <a:off x="762000" y="381000"/>
            <a:ext cx="1778000" cy="381000"/>
          </a:xfrm>
          <a:prstGeom prst="roundRect">
            <a:avLst>
              <a:gd name="adj" fmla="val 50000"/>
            </a:avLst>
          </a:prstGeom>
          <a:solidFill>
            <a:srgbClr val="8B5CF6"/>
          </a:solidFill>
          <a:ln/>
        </p:spPr>
      </p:sp>
      <p:sp>
        <p:nvSpPr>
          <p:cNvPr id="4" name="Text 2"/>
          <p:cNvSpPr/>
          <p:nvPr/>
        </p:nvSpPr>
        <p:spPr>
          <a:xfrm>
            <a:off x="762000" y="381000"/>
            <a:ext cx="1778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00" spc="1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CHAPITRE 03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62000" y="1016000"/>
            <a:ext cx="889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000" spc="50" kern="0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Du bruit informe à l'image nette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762000" y="1676400"/>
            <a:ext cx="762000" cy="38100"/>
          </a:xfrm>
          <a:prstGeom prst="rect">
            <a:avLst/>
          </a:prstGeom>
          <a:solidFill>
            <a:srgbClr val="14B8A6"/>
          </a:solidFill>
          <a:ln/>
        </p:spPr>
      </p:sp>
      <p:graphicFrame>
        <p:nvGraphicFramePr>
          <p:cNvPr id="1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0" y="2032000"/>
          <a:ext cx="14732000" cy="1778000"/>
        </p:xfrm>
        <a:graphic>
          <a:graphicData uri="http://schemas.openxmlformats.org/drawingml/2006/table">
            <a:tbl>
              <a:tblPr/>
              <a:tblGrid>
                <a:gridCol w="3683000"/>
                <a:gridCol w="5524500"/>
                <a:gridCol w="5524500"/>
              </a:tblGrid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Quattrocento Sans" pitchFamily="34" charset="0"/>
                          <a:ea typeface="Quattrocento Sans" pitchFamily="34" charset="-122"/>
                          <a:cs typeface="Quattrocento Sans" pitchFamily="34" charset="-120"/>
                        </a:rPr>
                        <a:t>Concept</a:t>
                      </a:r>
                      <a:endParaRPr lang="en-US" sz="1600" dirty="0">
                        <a:latin typeface="Quattrocento Sans" charset="0"/>
                        <a:ea typeface="Quattrocento Sans" charset="0"/>
                        <a:cs typeface="Quattrocento Sans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46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Quattrocento Sans" pitchFamily="34" charset="0"/>
                          <a:ea typeface="Quattrocento Sans" pitchFamily="34" charset="-122"/>
                          <a:cs typeface="Quattrocento Sans" pitchFamily="34" charset="-120"/>
                        </a:rPr>
                        <a:t>Le Token (LLM)</a:t>
                      </a:r>
                      <a:endParaRPr lang="en-US" sz="1600" dirty="0">
                        <a:latin typeface="Quattrocento Sans" charset="0"/>
                        <a:ea typeface="Quattrocento Sans" charset="0"/>
                        <a:cs typeface="Quattrocento Sans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46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Quattrocento Sans" pitchFamily="34" charset="0"/>
                          <a:ea typeface="Quattrocento Sans" pitchFamily="34" charset="-122"/>
                          <a:cs typeface="Quattrocento Sans" pitchFamily="34" charset="-120"/>
                        </a:rPr>
                        <a:t>Le Pixel débruité (Image Gen)</a:t>
                      </a:r>
                      <a:endParaRPr lang="en-US" sz="1600" dirty="0">
                        <a:latin typeface="Quattrocento Sans" charset="0"/>
                        <a:ea typeface="Quattrocento Sans" charset="0"/>
                        <a:cs typeface="Quattrocento Sans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46E5"/>
                    </a:solidFill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18181B"/>
                          </a:solidFill>
                          <a:latin typeface="Quattrocento Sans" pitchFamily="34" charset="0"/>
                          <a:ea typeface="Quattrocento Sans" pitchFamily="34" charset="-122"/>
                          <a:cs typeface="Quattrocento Sans" pitchFamily="34" charset="-120"/>
                        </a:rPr>
                        <a:t>Mécanisme</a:t>
                      </a:r>
                      <a:endParaRPr lang="en-US" sz="1600" dirty="0">
                        <a:latin typeface="Quattrocento Sans" charset="0"/>
                        <a:ea typeface="Quattrocento Sans" charset="0"/>
                        <a:cs typeface="Quattrocento Sans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18181B"/>
                          </a:solidFill>
                          <a:latin typeface="Quattrocento Sans" pitchFamily="34" charset="0"/>
                          <a:ea typeface="Quattrocento Sans" pitchFamily="34" charset="-122"/>
                          <a:cs typeface="Quattrocento Sans" pitchFamily="34" charset="-120"/>
                        </a:rPr>
                        <a:t>Prédiction statistique de la suite d'une séquence textuelle</a:t>
                      </a:r>
                      <a:endParaRPr lang="en-US" sz="1600" dirty="0">
                        <a:latin typeface="Quattrocento Sans" charset="0"/>
                        <a:ea typeface="Quattrocento Sans" charset="0"/>
                        <a:cs typeface="Quattrocento Sans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18181B"/>
                          </a:solidFill>
                          <a:latin typeface="Quattrocento Sans" pitchFamily="34" charset="0"/>
                          <a:ea typeface="Quattrocento Sans" pitchFamily="34" charset="-122"/>
                          <a:cs typeface="Quattrocento Sans" pitchFamily="34" charset="-120"/>
                        </a:rPr>
                        <a:t>Transformation d'un bruit informe en image nette guidée par un prompt</a:t>
                      </a:r>
                      <a:endParaRPr lang="en-US" sz="1600" dirty="0">
                        <a:latin typeface="Quattrocento Sans" charset="0"/>
                        <a:ea typeface="Quattrocento Sans" charset="0"/>
                        <a:cs typeface="Quattrocento Sans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ext 5"/>
          <p:cNvSpPr/>
          <p:nvPr/>
        </p:nvSpPr>
        <p:spPr>
          <a:xfrm>
            <a:off x="762000" y="4191000"/>
            <a:ext cx="6350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Le mécanisme de diffusion</a:t>
            </a:r>
            <a:endParaRPr lang="en-US" sz="2000" dirty="0"/>
          </a:p>
        </p:txBody>
      </p:sp>
      <p:sp>
        <p:nvSpPr>
          <p:cNvPr id="9" name="Shape 6"/>
          <p:cNvSpPr/>
          <p:nvPr/>
        </p:nvSpPr>
        <p:spPr>
          <a:xfrm>
            <a:off x="762000" y="4826000"/>
            <a:ext cx="3302000" cy="1778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000000">
                <a:alpha val="3137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952500" y="4953000"/>
            <a:ext cx="635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200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01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952500" y="5359400"/>
            <a:ext cx="2921000" cy="10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5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L'IA est entraînée à </a:t>
            </a:r>
            <a:pPr algn="l">
              <a:lnSpc>
                <a:spcPct val="150000"/>
              </a:lnSpc>
            </a:pPr>
            <a:r>
              <a:rPr lang="en-US" sz="15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"bruiter"</a:t>
            </a:r>
            <a:pPr algn="l">
              <a:lnSpc>
                <a:spcPct val="150000"/>
              </a:lnSpc>
            </a:pPr>
            <a:r>
              <a:rPr lang="en-US" sz="15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des images jusqu'à l'informe</a:t>
            </a:r>
            <a:endParaRPr lang="en-US" sz="1500" dirty="0"/>
          </a:p>
        </p:txBody>
      </p:sp>
      <p:sp>
        <p:nvSpPr>
          <p:cNvPr id="12" name="Shape 9"/>
          <p:cNvSpPr/>
          <p:nvPr/>
        </p:nvSpPr>
        <p:spPr>
          <a:xfrm>
            <a:off x="4191000" y="5461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99204" y="165854"/>
                </a:moveTo>
                <a:cubicBezTo>
                  <a:pt x="306645" y="158413"/>
                  <a:pt x="306645" y="146328"/>
                  <a:pt x="299204" y="138886"/>
                </a:cubicBezTo>
                <a:lnTo>
                  <a:pt x="203954" y="43636"/>
                </a:lnTo>
                <a:cubicBezTo>
                  <a:pt x="196513" y="36195"/>
                  <a:pt x="184428" y="36195"/>
                  <a:pt x="176986" y="43636"/>
                </a:cubicBezTo>
                <a:cubicBezTo>
                  <a:pt x="169545" y="51078"/>
                  <a:pt x="169545" y="63163"/>
                  <a:pt x="176986" y="70604"/>
                </a:cubicBezTo>
                <a:lnTo>
                  <a:pt x="239732" y="133350"/>
                </a:lnTo>
                <a:lnTo>
                  <a:pt x="19050" y="133350"/>
                </a:lnTo>
                <a:cubicBezTo>
                  <a:pt x="8513" y="133350"/>
                  <a:pt x="0" y="141863"/>
                  <a:pt x="0" y="152400"/>
                </a:cubicBezTo>
                <a:cubicBezTo>
                  <a:pt x="0" y="162937"/>
                  <a:pt x="8513" y="171450"/>
                  <a:pt x="19050" y="171450"/>
                </a:cubicBezTo>
                <a:lnTo>
                  <a:pt x="239732" y="171450"/>
                </a:lnTo>
                <a:lnTo>
                  <a:pt x="176986" y="234196"/>
                </a:lnTo>
                <a:cubicBezTo>
                  <a:pt x="169545" y="241637"/>
                  <a:pt x="169545" y="253722"/>
                  <a:pt x="176986" y="261164"/>
                </a:cubicBezTo>
                <a:cubicBezTo>
                  <a:pt x="184428" y="268605"/>
                  <a:pt x="196513" y="268605"/>
                  <a:pt x="203954" y="261164"/>
                </a:cubicBezTo>
                <a:lnTo>
                  <a:pt x="299204" y="165914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3" name="Shape 10"/>
          <p:cNvSpPr/>
          <p:nvPr/>
        </p:nvSpPr>
        <p:spPr>
          <a:xfrm>
            <a:off x="4699000" y="4826000"/>
            <a:ext cx="3302000" cy="1778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000000">
                <a:alpha val="3137"/>
              </a:srgbClr>
            </a:outerShdw>
          </a:effectLst>
        </p:spPr>
      </p:sp>
      <p:sp>
        <p:nvSpPr>
          <p:cNvPr id="14" name="Text 11"/>
          <p:cNvSpPr/>
          <p:nvPr/>
        </p:nvSpPr>
        <p:spPr>
          <a:xfrm>
            <a:off x="4889500" y="4953000"/>
            <a:ext cx="635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200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4889500" y="5359400"/>
            <a:ext cx="2921000" cy="10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5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Elle apprend à </a:t>
            </a:r>
            <a:pPr algn="l">
              <a:lnSpc>
                <a:spcPct val="150000"/>
              </a:lnSpc>
            </a:pPr>
            <a:r>
              <a:rPr lang="en-US" sz="15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inverser</a:t>
            </a:r>
            <a:pPr algn="l">
              <a:lnSpc>
                <a:spcPct val="150000"/>
              </a:lnSpc>
            </a:pPr>
            <a:r>
              <a:rPr lang="en-US" sz="15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le processus de débruitage</a:t>
            </a:r>
            <a:endParaRPr lang="en-US" sz="1500" dirty="0"/>
          </a:p>
        </p:txBody>
      </p:sp>
      <p:sp>
        <p:nvSpPr>
          <p:cNvPr id="16" name="Shape 13"/>
          <p:cNvSpPr/>
          <p:nvPr/>
        </p:nvSpPr>
        <p:spPr>
          <a:xfrm>
            <a:off x="8128000" y="5461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99204" y="165854"/>
                </a:moveTo>
                <a:cubicBezTo>
                  <a:pt x="306645" y="158413"/>
                  <a:pt x="306645" y="146328"/>
                  <a:pt x="299204" y="138886"/>
                </a:cubicBezTo>
                <a:lnTo>
                  <a:pt x="203954" y="43636"/>
                </a:lnTo>
                <a:cubicBezTo>
                  <a:pt x="196513" y="36195"/>
                  <a:pt x="184428" y="36195"/>
                  <a:pt x="176986" y="43636"/>
                </a:cubicBezTo>
                <a:cubicBezTo>
                  <a:pt x="169545" y="51078"/>
                  <a:pt x="169545" y="63163"/>
                  <a:pt x="176986" y="70604"/>
                </a:cubicBezTo>
                <a:lnTo>
                  <a:pt x="239732" y="133350"/>
                </a:lnTo>
                <a:lnTo>
                  <a:pt x="19050" y="133350"/>
                </a:lnTo>
                <a:cubicBezTo>
                  <a:pt x="8513" y="133350"/>
                  <a:pt x="0" y="141863"/>
                  <a:pt x="0" y="152400"/>
                </a:cubicBezTo>
                <a:cubicBezTo>
                  <a:pt x="0" y="162937"/>
                  <a:pt x="8513" y="171450"/>
                  <a:pt x="19050" y="171450"/>
                </a:cubicBezTo>
                <a:lnTo>
                  <a:pt x="239732" y="171450"/>
                </a:lnTo>
                <a:lnTo>
                  <a:pt x="176986" y="234196"/>
                </a:lnTo>
                <a:cubicBezTo>
                  <a:pt x="169545" y="241637"/>
                  <a:pt x="169545" y="253722"/>
                  <a:pt x="176986" y="261164"/>
                </a:cubicBezTo>
                <a:cubicBezTo>
                  <a:pt x="184428" y="268605"/>
                  <a:pt x="196513" y="268605"/>
                  <a:pt x="203954" y="261164"/>
                </a:cubicBezTo>
                <a:lnTo>
                  <a:pt x="299204" y="165914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7" name="Shape 14"/>
          <p:cNvSpPr/>
          <p:nvPr/>
        </p:nvSpPr>
        <p:spPr>
          <a:xfrm>
            <a:off x="8636000" y="4826000"/>
            <a:ext cx="3302000" cy="1778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000000">
                <a:alpha val="3137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8826500" y="4953000"/>
            <a:ext cx="635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200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03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8826500" y="5359400"/>
            <a:ext cx="2921000" cy="10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5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Partant d'un flou total, elle effectue un </a:t>
            </a:r>
            <a:pPr algn="l">
              <a:lnSpc>
                <a:spcPct val="150000"/>
              </a:lnSpc>
            </a:pPr>
            <a:r>
              <a:rPr lang="en-US" sz="15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débruitage progressif</a:t>
            </a:r>
            <a:endParaRPr lang="en-US" sz="1500" dirty="0"/>
          </a:p>
        </p:txBody>
      </p:sp>
      <p:sp>
        <p:nvSpPr>
          <p:cNvPr id="20" name="Shape 17"/>
          <p:cNvSpPr/>
          <p:nvPr/>
        </p:nvSpPr>
        <p:spPr>
          <a:xfrm>
            <a:off x="12065000" y="5461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99204" y="165854"/>
                </a:moveTo>
                <a:cubicBezTo>
                  <a:pt x="306645" y="158413"/>
                  <a:pt x="306645" y="146328"/>
                  <a:pt x="299204" y="138886"/>
                </a:cubicBezTo>
                <a:lnTo>
                  <a:pt x="203954" y="43636"/>
                </a:lnTo>
                <a:cubicBezTo>
                  <a:pt x="196513" y="36195"/>
                  <a:pt x="184428" y="36195"/>
                  <a:pt x="176986" y="43636"/>
                </a:cubicBezTo>
                <a:cubicBezTo>
                  <a:pt x="169545" y="51078"/>
                  <a:pt x="169545" y="63163"/>
                  <a:pt x="176986" y="70604"/>
                </a:cubicBezTo>
                <a:lnTo>
                  <a:pt x="239732" y="133350"/>
                </a:lnTo>
                <a:lnTo>
                  <a:pt x="19050" y="133350"/>
                </a:lnTo>
                <a:cubicBezTo>
                  <a:pt x="8513" y="133350"/>
                  <a:pt x="0" y="141863"/>
                  <a:pt x="0" y="152400"/>
                </a:cubicBezTo>
                <a:cubicBezTo>
                  <a:pt x="0" y="162937"/>
                  <a:pt x="8513" y="171450"/>
                  <a:pt x="19050" y="171450"/>
                </a:cubicBezTo>
                <a:lnTo>
                  <a:pt x="239732" y="171450"/>
                </a:lnTo>
                <a:lnTo>
                  <a:pt x="176986" y="234196"/>
                </a:lnTo>
                <a:cubicBezTo>
                  <a:pt x="169545" y="241637"/>
                  <a:pt x="169545" y="253722"/>
                  <a:pt x="176986" y="261164"/>
                </a:cubicBezTo>
                <a:cubicBezTo>
                  <a:pt x="184428" y="268605"/>
                  <a:pt x="196513" y="268605"/>
                  <a:pt x="203954" y="261164"/>
                </a:cubicBezTo>
                <a:lnTo>
                  <a:pt x="299204" y="165914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1" name="Shape 18"/>
          <p:cNvSpPr/>
          <p:nvPr/>
        </p:nvSpPr>
        <p:spPr>
          <a:xfrm>
            <a:off x="12573000" y="4826000"/>
            <a:ext cx="2921000" cy="1778000"/>
          </a:xfrm>
          <a:prstGeom prst="roundRect">
            <a:avLst>
              <a:gd name="adj" fmla="val 6000"/>
            </a:avLst>
          </a:prstGeom>
          <a:solidFill>
            <a:srgbClr val="8B5CF6"/>
          </a:solidFill>
          <a:ln/>
        </p:spPr>
      </p:sp>
      <p:sp>
        <p:nvSpPr>
          <p:cNvPr id="22" name="Shape 19"/>
          <p:cNvSpPr/>
          <p:nvPr/>
        </p:nvSpPr>
        <p:spPr>
          <a:xfrm>
            <a:off x="13716000" y="50800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72571" y="31750"/>
                </a:moveTo>
                <a:cubicBezTo>
                  <a:pt x="32544" y="31750"/>
                  <a:pt x="0" y="60226"/>
                  <a:pt x="0" y="95250"/>
                </a:cubicBezTo>
                <a:lnTo>
                  <a:pt x="0" y="412750"/>
                </a:lnTo>
                <a:cubicBezTo>
                  <a:pt x="0" y="447774"/>
                  <a:pt x="32544" y="476250"/>
                  <a:pt x="72571" y="476250"/>
                </a:cubicBezTo>
                <a:lnTo>
                  <a:pt x="435429" y="476250"/>
                </a:lnTo>
                <a:cubicBezTo>
                  <a:pt x="475456" y="476250"/>
                  <a:pt x="508000" y="447774"/>
                  <a:pt x="508000" y="412750"/>
                </a:cubicBezTo>
                <a:lnTo>
                  <a:pt x="508000" y="95250"/>
                </a:lnTo>
                <a:cubicBezTo>
                  <a:pt x="508000" y="60226"/>
                  <a:pt x="475456" y="31750"/>
                  <a:pt x="435429" y="31750"/>
                </a:cubicBezTo>
                <a:lnTo>
                  <a:pt x="72571" y="31750"/>
                </a:lnTo>
                <a:close/>
                <a:moveTo>
                  <a:pt x="145143" y="111125"/>
                </a:moveTo>
                <a:cubicBezTo>
                  <a:pt x="175183" y="111125"/>
                  <a:pt x="199571" y="132465"/>
                  <a:pt x="199571" y="158750"/>
                </a:cubicBezTo>
                <a:cubicBezTo>
                  <a:pt x="199571" y="185035"/>
                  <a:pt x="175183" y="206375"/>
                  <a:pt x="145143" y="206375"/>
                </a:cubicBezTo>
                <a:cubicBezTo>
                  <a:pt x="115103" y="206375"/>
                  <a:pt x="90714" y="185035"/>
                  <a:pt x="90714" y="158750"/>
                </a:cubicBezTo>
                <a:cubicBezTo>
                  <a:pt x="90714" y="132465"/>
                  <a:pt x="115103" y="111125"/>
                  <a:pt x="145143" y="111125"/>
                </a:cubicBezTo>
                <a:close/>
                <a:moveTo>
                  <a:pt x="308429" y="222250"/>
                </a:moveTo>
                <a:cubicBezTo>
                  <a:pt x="317954" y="222250"/>
                  <a:pt x="326685" y="226616"/>
                  <a:pt x="331674" y="233660"/>
                </a:cubicBezTo>
                <a:lnTo>
                  <a:pt x="431460" y="376535"/>
                </a:lnTo>
                <a:cubicBezTo>
                  <a:pt x="436563" y="383877"/>
                  <a:pt x="436789" y="393105"/>
                  <a:pt x="432027" y="400645"/>
                </a:cubicBezTo>
                <a:cubicBezTo>
                  <a:pt x="427264" y="408186"/>
                  <a:pt x="418079" y="412750"/>
                  <a:pt x="408214" y="412750"/>
                </a:cubicBezTo>
                <a:lnTo>
                  <a:pt x="99786" y="412750"/>
                </a:lnTo>
                <a:cubicBezTo>
                  <a:pt x="89694" y="412750"/>
                  <a:pt x="80282" y="407789"/>
                  <a:pt x="75633" y="399951"/>
                </a:cubicBezTo>
                <a:cubicBezTo>
                  <a:pt x="70984" y="392113"/>
                  <a:pt x="71664" y="382588"/>
                  <a:pt x="77447" y="375345"/>
                </a:cubicBezTo>
                <a:lnTo>
                  <a:pt x="140947" y="295970"/>
                </a:lnTo>
                <a:cubicBezTo>
                  <a:pt x="146050" y="289620"/>
                  <a:pt x="154328" y="285849"/>
                  <a:pt x="163286" y="285849"/>
                </a:cubicBezTo>
                <a:cubicBezTo>
                  <a:pt x="172244" y="285849"/>
                  <a:pt x="180521" y="289620"/>
                  <a:pt x="185624" y="295970"/>
                </a:cubicBezTo>
                <a:lnTo>
                  <a:pt x="215560" y="333474"/>
                </a:lnTo>
                <a:lnTo>
                  <a:pt x="285183" y="233759"/>
                </a:lnTo>
                <a:cubicBezTo>
                  <a:pt x="290172" y="226715"/>
                  <a:pt x="298904" y="222349"/>
                  <a:pt x="308429" y="222349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3" name="Text 20"/>
          <p:cNvSpPr/>
          <p:nvPr/>
        </p:nvSpPr>
        <p:spPr>
          <a:xfrm>
            <a:off x="12763500" y="5715000"/>
            <a:ext cx="25400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4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Image générée</a:t>
            </a:r>
            <a:endParaRPr lang="en-US" sz="1500" dirty="0"/>
          </a:p>
        </p:txBody>
      </p:sp>
      <p:sp>
        <p:nvSpPr>
          <p:cNvPr id="24" name="Shape 21"/>
          <p:cNvSpPr/>
          <p:nvPr/>
        </p:nvSpPr>
        <p:spPr>
          <a:xfrm>
            <a:off x="762000" y="7048500"/>
            <a:ext cx="14732000" cy="1016000"/>
          </a:xfrm>
          <a:prstGeom prst="roundRect">
            <a:avLst>
              <a:gd name="adj" fmla="val 5000"/>
            </a:avLst>
          </a:prstGeom>
          <a:solidFill>
            <a:srgbClr val="F3F4F6"/>
          </a:solidFill>
          <a:ln/>
        </p:spPr>
      </p:sp>
      <p:sp>
        <p:nvSpPr>
          <p:cNvPr id="25" name="Shape 22"/>
          <p:cNvSpPr/>
          <p:nvPr/>
        </p:nvSpPr>
        <p:spPr>
          <a:xfrm>
            <a:off x="762000" y="7048500"/>
            <a:ext cx="63500" cy="1016000"/>
          </a:xfrm>
          <a:prstGeom prst="rect">
            <a:avLst/>
          </a:prstGeom>
          <a:solidFill>
            <a:srgbClr val="14B8A6"/>
          </a:solidFill>
          <a:ln/>
        </p:spPr>
      </p:sp>
      <p:sp>
        <p:nvSpPr>
          <p:cNvPr id="26" name="Shape 23"/>
          <p:cNvSpPr/>
          <p:nvPr/>
        </p:nvSpPr>
        <p:spPr>
          <a:xfrm>
            <a:off x="1079500" y="73025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83069" y="31036"/>
                </a:moveTo>
                <a:lnTo>
                  <a:pt x="387632" y="150336"/>
                </a:lnTo>
                <a:cubicBezTo>
                  <a:pt x="407176" y="172641"/>
                  <a:pt x="407176" y="208359"/>
                  <a:pt x="387632" y="230664"/>
                </a:cubicBezTo>
                <a:lnTo>
                  <a:pt x="277283" y="356314"/>
                </a:lnTo>
                <a:cubicBezTo>
                  <a:pt x="270722" y="363776"/>
                  <a:pt x="259997" y="363855"/>
                  <a:pt x="253365" y="356473"/>
                </a:cubicBezTo>
                <a:cubicBezTo>
                  <a:pt x="246733" y="349091"/>
                  <a:pt x="246662" y="337026"/>
                  <a:pt x="253224" y="329565"/>
                </a:cubicBezTo>
                <a:lnTo>
                  <a:pt x="363573" y="203835"/>
                </a:lnTo>
                <a:cubicBezTo>
                  <a:pt x="370064" y="196453"/>
                  <a:pt x="370064" y="184468"/>
                  <a:pt x="363573" y="177086"/>
                </a:cubicBezTo>
                <a:lnTo>
                  <a:pt x="258939" y="57864"/>
                </a:lnTo>
                <a:cubicBezTo>
                  <a:pt x="252377" y="50403"/>
                  <a:pt x="252448" y="38338"/>
                  <a:pt x="259080" y="30956"/>
                </a:cubicBezTo>
                <a:cubicBezTo>
                  <a:pt x="265712" y="23574"/>
                  <a:pt x="276437" y="23654"/>
                  <a:pt x="282998" y="31115"/>
                </a:cubicBezTo>
                <a:close/>
                <a:moveTo>
                  <a:pt x="22648" y="182166"/>
                </a:moveTo>
                <a:lnTo>
                  <a:pt x="22648" y="76200"/>
                </a:lnTo>
                <a:cubicBezTo>
                  <a:pt x="22648" y="48181"/>
                  <a:pt x="42898" y="25400"/>
                  <a:pt x="67804" y="25400"/>
                </a:cubicBezTo>
                <a:lnTo>
                  <a:pt x="161996" y="25400"/>
                </a:lnTo>
                <a:cubicBezTo>
                  <a:pt x="173990" y="25400"/>
                  <a:pt x="185491" y="30718"/>
                  <a:pt x="193957" y="40243"/>
                </a:cubicBezTo>
                <a:lnTo>
                  <a:pt x="295557" y="154543"/>
                </a:lnTo>
                <a:cubicBezTo>
                  <a:pt x="313196" y="174387"/>
                  <a:pt x="313196" y="206534"/>
                  <a:pt x="295557" y="226377"/>
                </a:cubicBezTo>
                <a:lnTo>
                  <a:pt x="201366" y="332343"/>
                </a:lnTo>
                <a:cubicBezTo>
                  <a:pt x="183727" y="352187"/>
                  <a:pt x="155152" y="352187"/>
                  <a:pt x="137513" y="332343"/>
                </a:cubicBezTo>
                <a:lnTo>
                  <a:pt x="35913" y="218043"/>
                </a:lnTo>
                <a:cubicBezTo>
                  <a:pt x="27446" y="208518"/>
                  <a:pt x="22719" y="195580"/>
                  <a:pt x="22719" y="182086"/>
                </a:cubicBezTo>
                <a:close/>
                <a:moveTo>
                  <a:pt x="124248" y="114300"/>
                </a:moveTo>
                <a:cubicBezTo>
                  <a:pt x="124248" y="100281"/>
                  <a:pt x="114132" y="88900"/>
                  <a:pt x="101671" y="88900"/>
                </a:cubicBezTo>
                <a:cubicBezTo>
                  <a:pt x="89210" y="88900"/>
                  <a:pt x="79093" y="100281"/>
                  <a:pt x="79093" y="114300"/>
                </a:cubicBezTo>
                <a:cubicBezTo>
                  <a:pt x="79093" y="128319"/>
                  <a:pt x="89210" y="139700"/>
                  <a:pt x="101671" y="139700"/>
                </a:cubicBezTo>
                <a:cubicBezTo>
                  <a:pt x="114132" y="139700"/>
                  <a:pt x="124248" y="128319"/>
                  <a:pt x="124248" y="114300"/>
                </a:cubicBezTo>
                <a:close/>
              </a:path>
            </a:pathLst>
          </a:custGeom>
          <a:solidFill>
            <a:srgbClr val="14B8A6"/>
          </a:solidFill>
          <a:ln/>
        </p:spPr>
      </p:sp>
      <p:sp>
        <p:nvSpPr>
          <p:cNvPr id="27" name="Text 24"/>
          <p:cNvSpPr/>
          <p:nvPr/>
        </p:nvSpPr>
        <p:spPr>
          <a:xfrm>
            <a:off x="1651000" y="7112000"/>
            <a:ext cx="13589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sz="1600" b="1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Tagage humain massif</a:t>
            </a:r>
            <a:pPr algn="l">
              <a:lnSpc>
                <a:spcPct val="150000"/>
              </a:lnSpc>
            </a:pPr>
            <a:r>
              <a:rPr lang="en-US" sz="1600" dirty="0">
                <a:solidFill>
                  <a:srgbClr val="18181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: des opérateurs doivent documenter chaque source (ex: "un homme tenant un mug") pour que l'IA sache dans quelle direction "nettoyer" le bruit. La vidéo étend ce principe en calculant les images suivantes pour assurer une cohérence temporelle.</a:t>
            </a: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762000" y="8382000"/>
            <a:ext cx="14732000" cy="12700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29" name="Text 26"/>
          <p:cNvSpPr/>
          <p:nvPr/>
        </p:nvSpPr>
        <p:spPr>
          <a:xfrm>
            <a:off x="14986000" y="8509000"/>
            <a:ext cx="762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200" dirty="0">
                <a:solidFill>
                  <a:srgbClr val="64748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09</a:t>
            </a:r>
            <a:endParaRPr lang="en-US" sz="12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Référentiel de Classification - Le Bestiaire de l'IA</dc:title>
  <dc:subject>Référentiel de Classification - Le Bestiaire de l'IA</dc:subject>
  <dc:creator>Kimi</dc:creator>
  <cp:lastModifiedBy>Kimi</cp:lastModifiedBy>
  <cp:revision>1</cp:revision>
  <dcterms:created xsi:type="dcterms:W3CDTF">2026-07-02T16:06:56Z</dcterms:created>
  <dcterms:modified xsi:type="dcterms:W3CDTF">2026-07-02T16:06:56Z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{"Label":"Référentiel de Classification - Le Bestiaire de l'IA","ContentProducer":"001191110108MACG2KBH8F10000","ProduceID":"19f23604-bbb2-86b4-8000-0000665d983f","ReservedCode1":"","ContentPropagator":"001191110108MACG2KBH8F20000","PropagateID":"19f235a4-5e22-899f-8000-096273cd3a46","ReservedCode2":""}</vt:lpwstr>
  </property>
</Properties>
</file>